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31.xml" ContentType="application/vnd.openxmlformats-officedocument.presentationml.notesSlide+xml"/>
  <Override PartName="/ppt/charts/chart2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4019" r:id="rId2"/>
    <p:sldMasterId id="2147484028" r:id="rId3"/>
    <p:sldMasterId id="2147484037" r:id="rId4"/>
  </p:sldMasterIdLst>
  <p:notesMasterIdLst>
    <p:notesMasterId r:id="rId45"/>
  </p:notesMasterIdLst>
  <p:handoutMasterIdLst>
    <p:handoutMasterId r:id="rId46"/>
  </p:handoutMasterIdLst>
  <p:sldIdLst>
    <p:sldId id="671" r:id="rId5"/>
    <p:sldId id="672" r:id="rId6"/>
    <p:sldId id="457" r:id="rId7"/>
    <p:sldId id="654" r:id="rId8"/>
    <p:sldId id="609" r:id="rId9"/>
    <p:sldId id="584" r:id="rId10"/>
    <p:sldId id="583" r:id="rId11"/>
    <p:sldId id="634" r:id="rId12"/>
    <p:sldId id="602" r:id="rId13"/>
    <p:sldId id="592" r:id="rId14"/>
    <p:sldId id="610" r:id="rId15"/>
    <p:sldId id="595" r:id="rId16"/>
    <p:sldId id="598" r:id="rId17"/>
    <p:sldId id="596" r:id="rId18"/>
    <p:sldId id="600" r:id="rId19"/>
    <p:sldId id="604" r:id="rId20"/>
    <p:sldId id="669" r:id="rId21"/>
    <p:sldId id="679" r:id="rId22"/>
    <p:sldId id="608" r:id="rId23"/>
    <p:sldId id="613" r:id="rId24"/>
    <p:sldId id="615" r:id="rId25"/>
    <p:sldId id="616" r:id="rId26"/>
    <p:sldId id="618" r:id="rId27"/>
    <p:sldId id="627" r:id="rId28"/>
    <p:sldId id="628" r:id="rId29"/>
    <p:sldId id="630" r:id="rId30"/>
    <p:sldId id="638" r:id="rId31"/>
    <p:sldId id="639" r:id="rId32"/>
    <p:sldId id="641" r:id="rId33"/>
    <p:sldId id="663" r:id="rId34"/>
    <p:sldId id="632" r:id="rId35"/>
    <p:sldId id="642" r:id="rId36"/>
    <p:sldId id="673" r:id="rId37"/>
    <p:sldId id="674" r:id="rId38"/>
    <p:sldId id="644" r:id="rId39"/>
    <p:sldId id="667" r:id="rId40"/>
    <p:sldId id="675" r:id="rId41"/>
    <p:sldId id="676" r:id="rId42"/>
    <p:sldId id="677" r:id="rId43"/>
    <p:sldId id="678" r:id="rId44"/>
  </p:sldIdLst>
  <p:sldSz cx="9144000" cy="6858000" type="screen4x3"/>
  <p:notesSz cx="6797675" cy="9926638"/>
  <p:defaultTextStyle>
    <a:defPPr>
      <a:defRPr lang="en-IE"/>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D5E3"/>
    <a:srgbClr val="A3BA7E"/>
    <a:srgbClr val="9F9F9F"/>
    <a:srgbClr val="ABABAB"/>
    <a:srgbClr val="BEBEBE"/>
    <a:srgbClr val="CCCECE"/>
    <a:srgbClr val="84A056"/>
    <a:srgbClr val="8E8E8E"/>
    <a:srgbClr val="FBF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8995" autoAdjust="0"/>
  </p:normalViewPr>
  <p:slideViewPr>
    <p:cSldViewPr snapToGrid="0">
      <p:cViewPr>
        <p:scale>
          <a:sx n="51" d="100"/>
          <a:sy n="51" d="100"/>
        </p:scale>
        <p:origin x="-1104" y="72"/>
      </p:cViewPr>
      <p:guideLst>
        <p:guide orient="horz" pos="2160"/>
        <p:guide pos="2880"/>
      </p:guideLst>
    </p:cSldViewPr>
  </p:slideViewPr>
  <p:outlineViewPr>
    <p:cViewPr>
      <p:scale>
        <a:sx n="33" d="100"/>
        <a:sy n="33" d="100"/>
      </p:scale>
      <p:origin x="0" y="3714"/>
    </p:cViewPr>
  </p:outlineViewPr>
  <p:notesTextViewPr>
    <p:cViewPr>
      <p:scale>
        <a:sx n="1" d="1"/>
        <a:sy n="1" d="1"/>
      </p:scale>
      <p:origin x="0" y="0"/>
    </p:cViewPr>
  </p:notesTextViewPr>
  <p:notesViewPr>
    <p:cSldViewPr snapToGrid="0">
      <p:cViewPr varScale="1">
        <p:scale>
          <a:sx n="44" d="100"/>
          <a:sy n="44" d="100"/>
        </p:scale>
        <p:origin x="2227"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44751777822639E-2"/>
          <c:y val="3.4375000000000003E-2"/>
          <c:w val="0.95688695964286519"/>
          <c:h val="0.7609518901760316"/>
        </c:manualLayout>
      </c:layout>
      <c:barChart>
        <c:barDir val="col"/>
        <c:grouping val="clustered"/>
        <c:varyColors val="0"/>
        <c:ser>
          <c:idx val="0"/>
          <c:order val="0"/>
          <c:tx>
            <c:strRef>
              <c:f>Sheet1!$B$1</c:f>
              <c:strCache>
                <c:ptCount val="1"/>
                <c:pt idx="0">
                  <c:v>Series 1</c:v>
                </c:pt>
              </c:strCache>
            </c:strRef>
          </c:tx>
          <c:spPr>
            <a:ln>
              <a:solidFill>
                <a:schemeClr val="bg1"/>
              </a:solidFill>
            </a:ln>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22</c:v>
                </c:pt>
                <c:pt idx="1">
                  <c:v>21</c:v>
                </c:pt>
                <c:pt idx="2">
                  <c:v>13</c:v>
                </c:pt>
                <c:pt idx="3">
                  <c:v>10</c:v>
                </c:pt>
                <c:pt idx="4">
                  <c:v>7</c:v>
                </c:pt>
                <c:pt idx="5">
                  <c:v>5</c:v>
                </c:pt>
                <c:pt idx="6">
                  <c:v>4</c:v>
                </c:pt>
                <c:pt idx="7">
                  <c:v>3</c:v>
                </c:pt>
                <c:pt idx="8">
                  <c:v>3</c:v>
                </c:pt>
                <c:pt idx="9">
                  <c:v>5</c:v>
                </c:pt>
              </c:numCache>
            </c:numRef>
          </c:val>
        </c:ser>
        <c:dLbls>
          <c:showLegendKey val="0"/>
          <c:showVal val="0"/>
          <c:showCatName val="0"/>
          <c:showSerName val="0"/>
          <c:showPercent val="0"/>
          <c:showBubbleSize val="0"/>
        </c:dLbls>
        <c:gapWidth val="70"/>
        <c:axId val="35849344"/>
        <c:axId val="35850880"/>
      </c:barChart>
      <c:catAx>
        <c:axId val="35849344"/>
        <c:scaling>
          <c:orientation val="minMax"/>
        </c:scaling>
        <c:delete val="0"/>
        <c:axPos val="b"/>
        <c:numFmt formatCode="General" sourceLinked="1"/>
        <c:majorTickMark val="out"/>
        <c:minorTickMark val="none"/>
        <c:tickLblPos val="nextTo"/>
        <c:txPr>
          <a:bodyPr/>
          <a:lstStyle/>
          <a:p>
            <a:pPr>
              <a:defRPr sz="1200"/>
            </a:pPr>
            <a:endParaRPr lang="en-US"/>
          </a:p>
        </c:txPr>
        <c:crossAx val="35850880"/>
        <c:crosses val="autoZero"/>
        <c:auto val="1"/>
        <c:lblAlgn val="ctr"/>
        <c:lblOffset val="100"/>
        <c:noMultiLvlLbl val="0"/>
      </c:catAx>
      <c:valAx>
        <c:axId val="35850880"/>
        <c:scaling>
          <c:orientation val="minMax"/>
          <c:max val="30"/>
        </c:scaling>
        <c:delete val="1"/>
        <c:axPos val="l"/>
        <c:numFmt formatCode="General" sourceLinked="1"/>
        <c:majorTickMark val="out"/>
        <c:minorTickMark val="none"/>
        <c:tickLblPos val="nextTo"/>
        <c:crossAx val="35849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556832694764E-2"/>
          <c:y val="0.13819568464485432"/>
          <c:w val="0.89208173690932313"/>
          <c:h val="0.86180422264875245"/>
        </c:manualLayout>
      </c:layout>
      <c:barChart>
        <c:barDir val="bar"/>
        <c:grouping val="stacked"/>
        <c:varyColors val="0"/>
        <c:ser>
          <c:idx val="0"/>
          <c:order val="0"/>
          <c:tx>
            <c:strRef>
              <c:f>Sheet1!$B$1</c:f>
              <c:strCache>
                <c:ptCount val="1"/>
              </c:strCache>
            </c:strRef>
          </c:tx>
          <c:spPr>
            <a:solidFill>
              <a:schemeClr val="accent2">
                <a:lumMod val="40000"/>
                <a:lumOff val="60000"/>
              </a:schemeClr>
            </a:solidFill>
            <a:ln w="12680">
              <a:solidFill>
                <a:schemeClr val="bg1"/>
              </a:solidFill>
              <a:prstDash val="solid"/>
            </a:ln>
          </c:spPr>
          <c:invertIfNegative val="0"/>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tx>
                <c:rich>
                  <a:bodyPr/>
                  <a:lstStyle/>
                  <a:p>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8301605079848412E-3"/>
                  <c:y val="5.1331413592356229E-3"/>
                </c:manualLayout>
              </c:layout>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General</c:formatCode>
                <c:ptCount val="9"/>
                <c:pt idx="0">
                  <c:v>-23</c:v>
                </c:pt>
                <c:pt idx="1">
                  <c:v>-14</c:v>
                </c:pt>
                <c:pt idx="2">
                  <c:v>-14</c:v>
                </c:pt>
                <c:pt idx="3">
                  <c:v>-14</c:v>
                </c:pt>
                <c:pt idx="4">
                  <c:v>-10</c:v>
                </c:pt>
                <c:pt idx="5">
                  <c:v>-13</c:v>
                </c:pt>
                <c:pt idx="6">
                  <c:v>-8</c:v>
                </c:pt>
                <c:pt idx="7">
                  <c:v>-19</c:v>
                </c:pt>
              </c:numCache>
            </c:numRef>
          </c:val>
        </c:ser>
        <c:ser>
          <c:idx val="3"/>
          <c:order val="1"/>
          <c:tx>
            <c:strRef>
              <c:f>Sheet1!$C$1</c:f>
              <c:strCache>
                <c:ptCount val="1"/>
              </c:strCache>
            </c:strRef>
          </c:tx>
          <c:spPr>
            <a:solidFill>
              <a:schemeClr val="accent2"/>
            </a:solidFill>
            <a:ln w="12680">
              <a:solidFill>
                <a:schemeClr val="bg1"/>
              </a:solidFill>
              <a:prstDash val="solid"/>
            </a:ln>
          </c:spPr>
          <c:invertIfNegative val="0"/>
          <c:dLbls>
            <c:dLbl>
              <c:idx val="0"/>
              <c:tx>
                <c:rich>
                  <a:bodyPr/>
                  <a:lstStyle/>
                  <a:p>
                    <a:r>
                      <a:rPr lang="en-US" dirty="0" smtClean="0"/>
                      <a:t>41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50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57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53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53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56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Sheet1!$C$2:$C$10</c:f>
              <c:numCache>
                <c:formatCode>General</c:formatCode>
                <c:ptCount val="9"/>
                <c:pt idx="0">
                  <c:v>-41</c:v>
                </c:pt>
                <c:pt idx="1">
                  <c:v>-56</c:v>
                </c:pt>
                <c:pt idx="2">
                  <c:v>-50</c:v>
                </c:pt>
                <c:pt idx="3">
                  <c:v>-57</c:v>
                </c:pt>
                <c:pt idx="4">
                  <c:v>-58</c:v>
                </c:pt>
                <c:pt idx="5">
                  <c:v>-53</c:v>
                </c:pt>
                <c:pt idx="6">
                  <c:v>-53</c:v>
                </c:pt>
                <c:pt idx="7">
                  <c:v>-56</c:v>
                </c:pt>
              </c:numCache>
            </c:numRef>
          </c:val>
        </c:ser>
        <c:ser>
          <c:idx val="1"/>
          <c:order val="2"/>
          <c:tx>
            <c:strRef>
              <c:f>Sheet1!$D$1</c:f>
              <c:strCache>
                <c:ptCount val="1"/>
              </c:strCache>
            </c:strRef>
          </c:tx>
          <c:spPr>
            <a:solidFill>
              <a:schemeClr val="bg2">
                <a:lumMod val="40000"/>
                <a:lumOff val="6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General</c:formatCode>
                <c:ptCount val="9"/>
                <c:pt idx="0">
                  <c:v>24</c:v>
                </c:pt>
                <c:pt idx="1">
                  <c:v>21</c:v>
                </c:pt>
                <c:pt idx="2">
                  <c:v>21</c:v>
                </c:pt>
                <c:pt idx="3">
                  <c:v>14</c:v>
                </c:pt>
                <c:pt idx="4">
                  <c:v>15</c:v>
                </c:pt>
                <c:pt idx="5">
                  <c:v>21</c:v>
                </c:pt>
                <c:pt idx="6">
                  <c:v>24</c:v>
                </c:pt>
                <c:pt idx="7">
                  <c:v>2</c:v>
                </c:pt>
              </c:numCache>
            </c:numRef>
          </c:val>
        </c:ser>
        <c:ser>
          <c:idx val="2"/>
          <c:order val="3"/>
          <c:tx>
            <c:strRef>
              <c:f>Sheet1!$E$1</c:f>
              <c:strCache>
                <c:ptCount val="1"/>
              </c:strCache>
            </c:strRef>
          </c:tx>
          <c:spPr>
            <a:solidFill>
              <a:schemeClr val="bg2"/>
            </a:solidFill>
            <a:ln>
              <a:solidFill>
                <a:schemeClr val="bg1"/>
              </a:solidFill>
            </a:ln>
          </c:spPr>
          <c:invertIfNegative val="0"/>
          <c:dLbls>
            <c:dLbl>
              <c:idx val="0"/>
              <c:layout>
                <c:manualLayout>
                  <c:x val="1.6980963047909046E-2"/>
                  <c:y val="1.0266282718471246E-2"/>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1.4150802539924205E-2"/>
                  <c:y val="9.4106504459616478E-17"/>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pt idx="0">
                  <c:v>0</c:v>
                </c:pt>
                <c:pt idx="1">
                  <c:v>1</c:v>
                </c:pt>
                <c:pt idx="2">
                  <c:v>3</c:v>
                </c:pt>
                <c:pt idx="3">
                  <c:v>1</c:v>
                </c:pt>
                <c:pt idx="4">
                  <c:v>4</c:v>
                </c:pt>
                <c:pt idx="5">
                  <c:v>3</c:v>
                </c:pt>
                <c:pt idx="6">
                  <c:v>5</c:v>
                </c:pt>
                <c:pt idx="7">
                  <c:v>0</c:v>
                </c:pt>
              </c:numCache>
            </c:numRef>
          </c:val>
        </c:ser>
        <c:dLbls>
          <c:showLegendKey val="0"/>
          <c:showVal val="1"/>
          <c:showCatName val="0"/>
          <c:showSerName val="0"/>
          <c:showPercent val="0"/>
          <c:showBubbleSize val="0"/>
        </c:dLbls>
        <c:gapWidth val="30"/>
        <c:overlap val="100"/>
        <c:axId val="99775232"/>
        <c:axId val="99776768"/>
      </c:barChart>
      <c:catAx>
        <c:axId val="99775232"/>
        <c:scaling>
          <c:orientation val="maxMin"/>
        </c:scaling>
        <c:delete val="0"/>
        <c:axPos val="l"/>
        <c:numFmt formatCode="General" sourceLinked="1"/>
        <c:majorTickMark val="none"/>
        <c:minorTickMark val="none"/>
        <c:tickLblPos val="none"/>
        <c:spPr>
          <a:ln>
            <a:solidFill>
              <a:schemeClr val="tx1"/>
            </a:solidFill>
          </a:ln>
        </c:spPr>
        <c:crossAx val="99776768"/>
        <c:crosses val="autoZero"/>
        <c:auto val="0"/>
        <c:lblAlgn val="ctr"/>
        <c:lblOffset val="100"/>
        <c:noMultiLvlLbl val="0"/>
      </c:catAx>
      <c:valAx>
        <c:axId val="99776768"/>
        <c:scaling>
          <c:orientation val="minMax"/>
          <c:max val="120"/>
          <c:min val="-120"/>
        </c:scaling>
        <c:delete val="1"/>
        <c:axPos val="t"/>
        <c:numFmt formatCode="General" sourceLinked="1"/>
        <c:majorTickMark val="out"/>
        <c:minorTickMark val="none"/>
        <c:tickLblPos val="nextTo"/>
        <c:crossAx val="99775232"/>
        <c:crosses val="autoZero"/>
        <c:crossBetween val="between"/>
      </c:valAx>
      <c:spPr>
        <a:noFill/>
        <a:ln w="25360">
          <a:noFill/>
        </a:ln>
      </c:spPr>
    </c:plotArea>
    <c:plotVisOnly val="1"/>
    <c:dispBlanksAs val="gap"/>
    <c:showDLblsOverMax val="0"/>
  </c:chart>
  <c:spPr>
    <a:noFill/>
    <a:ln>
      <a:noFill/>
    </a:ln>
  </c:spPr>
  <c:txPr>
    <a:bodyPr/>
    <a:lstStyle/>
    <a:p>
      <a:pPr>
        <a:defRPr sz="1398"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556832694764E-2"/>
          <c:y val="0.13819568464485432"/>
          <c:w val="0.89208173690932313"/>
          <c:h val="0.86180422264875245"/>
        </c:manualLayout>
      </c:layout>
      <c:barChart>
        <c:barDir val="bar"/>
        <c:grouping val="stacked"/>
        <c:varyColors val="0"/>
        <c:ser>
          <c:idx val="0"/>
          <c:order val="0"/>
          <c:tx>
            <c:strRef>
              <c:f>Sheet1!$B$1</c:f>
              <c:strCache>
                <c:ptCount val="1"/>
              </c:strCache>
            </c:strRef>
          </c:tx>
          <c:spPr>
            <a:solidFill>
              <a:schemeClr val="accent2">
                <a:lumMod val="40000"/>
                <a:lumOff val="60000"/>
              </a:schemeClr>
            </a:solidFill>
            <a:ln w="12680">
              <a:solidFill>
                <a:schemeClr val="bg1"/>
              </a:solidFill>
              <a:prstDash val="solid"/>
            </a:ln>
          </c:spPr>
          <c:invertIfNegative val="0"/>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33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General</c:formatCode>
                <c:ptCount val="9"/>
                <c:pt idx="0">
                  <c:v>-22</c:v>
                </c:pt>
                <c:pt idx="1">
                  <c:v>-16</c:v>
                </c:pt>
                <c:pt idx="2">
                  <c:v>-33</c:v>
                </c:pt>
                <c:pt idx="3">
                  <c:v>-20</c:v>
                </c:pt>
                <c:pt idx="4">
                  <c:v>-22</c:v>
                </c:pt>
                <c:pt idx="5">
                  <c:v>-29</c:v>
                </c:pt>
                <c:pt idx="6">
                  <c:v>-18</c:v>
                </c:pt>
                <c:pt idx="7">
                  <c:v>-23</c:v>
                </c:pt>
              </c:numCache>
            </c:numRef>
          </c:val>
        </c:ser>
        <c:ser>
          <c:idx val="3"/>
          <c:order val="1"/>
          <c:tx>
            <c:strRef>
              <c:f>Sheet1!$C$1</c:f>
              <c:strCache>
                <c:ptCount val="1"/>
              </c:strCache>
            </c:strRef>
          </c:tx>
          <c:spPr>
            <a:solidFill>
              <a:schemeClr val="accent2"/>
            </a:solidFill>
            <a:ln w="12680">
              <a:solidFill>
                <a:schemeClr val="bg1"/>
              </a:solidFill>
              <a:prstDash val="solid"/>
            </a:ln>
          </c:spPr>
          <c:invertIfNegative val="0"/>
          <c:dLbls>
            <c:dLbl>
              <c:idx val="0"/>
              <c:tx>
                <c:rich>
                  <a:bodyPr/>
                  <a:lstStyle/>
                  <a:p>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Sheet1!$C$2:$C$10</c:f>
              <c:numCache>
                <c:formatCode>General</c:formatCode>
                <c:ptCount val="9"/>
                <c:pt idx="0">
                  <c:v>-16</c:v>
                </c:pt>
                <c:pt idx="1">
                  <c:v>-14</c:v>
                </c:pt>
                <c:pt idx="2">
                  <c:v>-13</c:v>
                </c:pt>
                <c:pt idx="3">
                  <c:v>-17</c:v>
                </c:pt>
                <c:pt idx="4">
                  <c:v>-17</c:v>
                </c:pt>
                <c:pt idx="5">
                  <c:v>-17</c:v>
                </c:pt>
                <c:pt idx="6">
                  <c:v>-18</c:v>
                </c:pt>
                <c:pt idx="7">
                  <c:v>-8</c:v>
                </c:pt>
              </c:numCache>
            </c:numRef>
          </c:val>
        </c:ser>
        <c:ser>
          <c:idx val="1"/>
          <c:order val="2"/>
          <c:tx>
            <c:strRef>
              <c:f>Sheet1!$D$1</c:f>
              <c:strCache>
                <c:ptCount val="1"/>
              </c:strCache>
            </c:strRef>
          </c:tx>
          <c:spPr>
            <a:solidFill>
              <a:schemeClr val="bg2">
                <a:lumMod val="40000"/>
                <a:lumOff val="6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General</c:formatCode>
                <c:ptCount val="9"/>
                <c:pt idx="0">
                  <c:v>52</c:v>
                </c:pt>
                <c:pt idx="1">
                  <c:v>53</c:v>
                </c:pt>
                <c:pt idx="2">
                  <c:v>44</c:v>
                </c:pt>
                <c:pt idx="3">
                  <c:v>53</c:v>
                </c:pt>
                <c:pt idx="4">
                  <c:v>50</c:v>
                </c:pt>
                <c:pt idx="5">
                  <c:v>44</c:v>
                </c:pt>
                <c:pt idx="6">
                  <c:v>46</c:v>
                </c:pt>
                <c:pt idx="7">
                  <c:v>61</c:v>
                </c:pt>
              </c:numCache>
            </c:numRef>
          </c:val>
        </c:ser>
        <c:ser>
          <c:idx val="2"/>
          <c:order val="3"/>
          <c:tx>
            <c:strRef>
              <c:f>Sheet1!$E$1</c:f>
              <c:strCache>
                <c:ptCount val="1"/>
              </c:strCache>
            </c:strRef>
          </c:tx>
          <c:spPr>
            <a:solidFill>
              <a:schemeClr val="bg2"/>
            </a:solidFill>
            <a:ln>
              <a:solidFill>
                <a:schemeClr val="bg1"/>
              </a:solidFill>
            </a:ln>
          </c:spPr>
          <c:invertIfNegative val="0"/>
          <c:dLbls>
            <c:dLbl>
              <c:idx val="3"/>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pt idx="0">
                  <c:v>3</c:v>
                </c:pt>
                <c:pt idx="1">
                  <c:v>2</c:v>
                </c:pt>
                <c:pt idx="2">
                  <c:v>2</c:v>
                </c:pt>
                <c:pt idx="3">
                  <c:v>0</c:v>
                </c:pt>
                <c:pt idx="4">
                  <c:v>4</c:v>
                </c:pt>
                <c:pt idx="5">
                  <c:v>0</c:v>
                </c:pt>
                <c:pt idx="6">
                  <c:v>5</c:v>
                </c:pt>
                <c:pt idx="7">
                  <c:v>0</c:v>
                </c:pt>
              </c:numCache>
            </c:numRef>
          </c:val>
        </c:ser>
        <c:dLbls>
          <c:showLegendKey val="0"/>
          <c:showVal val="1"/>
          <c:showCatName val="0"/>
          <c:showSerName val="0"/>
          <c:showPercent val="0"/>
          <c:showBubbleSize val="0"/>
        </c:dLbls>
        <c:gapWidth val="30"/>
        <c:overlap val="100"/>
        <c:axId val="105992960"/>
        <c:axId val="105994496"/>
      </c:barChart>
      <c:catAx>
        <c:axId val="105992960"/>
        <c:scaling>
          <c:orientation val="maxMin"/>
        </c:scaling>
        <c:delete val="0"/>
        <c:axPos val="l"/>
        <c:numFmt formatCode="General" sourceLinked="1"/>
        <c:majorTickMark val="none"/>
        <c:minorTickMark val="none"/>
        <c:tickLblPos val="none"/>
        <c:spPr>
          <a:ln>
            <a:solidFill>
              <a:schemeClr val="tx1"/>
            </a:solidFill>
          </a:ln>
        </c:spPr>
        <c:crossAx val="105994496"/>
        <c:crosses val="autoZero"/>
        <c:auto val="0"/>
        <c:lblAlgn val="ctr"/>
        <c:lblOffset val="100"/>
        <c:noMultiLvlLbl val="0"/>
      </c:catAx>
      <c:valAx>
        <c:axId val="105994496"/>
        <c:scaling>
          <c:orientation val="minMax"/>
          <c:max val="120"/>
          <c:min val="-120"/>
        </c:scaling>
        <c:delete val="1"/>
        <c:axPos val="t"/>
        <c:numFmt formatCode="General" sourceLinked="1"/>
        <c:majorTickMark val="out"/>
        <c:minorTickMark val="none"/>
        <c:tickLblPos val="nextTo"/>
        <c:crossAx val="105992960"/>
        <c:crosses val="autoZero"/>
        <c:crossBetween val="between"/>
      </c:valAx>
      <c:spPr>
        <a:noFill/>
        <a:ln w="25360">
          <a:noFill/>
        </a:ln>
      </c:spPr>
    </c:plotArea>
    <c:plotVisOnly val="1"/>
    <c:dispBlanksAs val="gap"/>
    <c:showDLblsOverMax val="0"/>
  </c:chart>
  <c:spPr>
    <a:noFill/>
    <a:ln>
      <a:noFill/>
    </a:ln>
  </c:spPr>
  <c:txPr>
    <a:bodyPr/>
    <a:lstStyle/>
    <a:p>
      <a:pPr>
        <a:defRPr sz="1398"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2"/>
            </a:solidFill>
            <a:ln w="12529">
              <a:solidFill>
                <a:schemeClr val="bg1"/>
              </a:solidFill>
              <a:prstDash val="solid"/>
            </a:ln>
          </c:spPr>
          <c:invertIfNegative val="0"/>
          <c:dPt>
            <c:idx val="0"/>
            <c:invertIfNegative val="0"/>
            <c:bubble3D val="0"/>
            <c:spPr>
              <a:solidFill>
                <a:srgbClr val="8DA95F"/>
              </a:solidFill>
              <a:ln w="12529">
                <a:solidFill>
                  <a:schemeClr val="bg1"/>
                </a:solidFill>
                <a:prstDash val="solid"/>
              </a:ln>
            </c:spPr>
          </c:dPt>
          <c:dPt>
            <c:idx val="1"/>
            <c:invertIfNegative val="0"/>
            <c:bubble3D val="0"/>
            <c:spPr>
              <a:solidFill>
                <a:srgbClr val="6BAD95"/>
              </a:solidFill>
              <a:ln w="12529">
                <a:solidFill>
                  <a:schemeClr val="bg1"/>
                </a:solidFill>
                <a:prstDash val="solid"/>
              </a:ln>
            </c:spPr>
          </c:dPt>
          <c:dPt>
            <c:idx val="2"/>
            <c:invertIfNegative val="0"/>
            <c:bubble3D val="0"/>
            <c:spPr>
              <a:solidFill>
                <a:srgbClr val="A1C47E"/>
              </a:solidFill>
              <a:ln w="12529">
                <a:solidFill>
                  <a:schemeClr val="bg1"/>
                </a:solidFill>
                <a:prstDash val="solid"/>
              </a:ln>
            </c:spPr>
          </c:dPt>
          <c:dPt>
            <c:idx val="3"/>
            <c:invertIfNegative val="0"/>
            <c:bubble3D val="0"/>
            <c:spPr>
              <a:solidFill>
                <a:srgbClr val="FF8F57"/>
              </a:solidFill>
              <a:ln w="12529">
                <a:solidFill>
                  <a:schemeClr val="bg1"/>
                </a:solidFill>
                <a:prstDash val="solid"/>
              </a:ln>
            </c:spPr>
          </c:dPt>
          <c:dPt>
            <c:idx val="4"/>
            <c:invertIfNegative val="0"/>
            <c:bubble3D val="0"/>
            <c:spPr>
              <a:solidFill>
                <a:srgbClr val="FCD968"/>
              </a:solidFill>
              <a:ln w="12529">
                <a:solidFill>
                  <a:schemeClr val="bg1"/>
                </a:solidFill>
                <a:prstDash val="solid"/>
              </a:ln>
            </c:spPr>
          </c:dPt>
          <c:dPt>
            <c:idx val="5"/>
            <c:invertIfNegative val="0"/>
            <c:bubble3D val="0"/>
            <c:spPr>
              <a:solidFill>
                <a:srgbClr val="C7AD8B"/>
              </a:solidFill>
              <a:ln w="12529">
                <a:solidFill>
                  <a:schemeClr val="bg1"/>
                </a:solidFill>
                <a:prstDash val="solid"/>
              </a:ln>
            </c:spPr>
          </c:dPt>
          <c:dPt>
            <c:idx val="6"/>
            <c:invertIfNegative val="0"/>
            <c:bubble3D val="0"/>
            <c:spPr>
              <a:solidFill>
                <a:srgbClr val="BC8EAF"/>
              </a:solidFill>
              <a:ln w="12529">
                <a:solidFill>
                  <a:schemeClr val="bg1"/>
                </a:solidFill>
                <a:prstDash val="solid"/>
              </a:ln>
            </c:spPr>
          </c:dPt>
          <c:dPt>
            <c:idx val="7"/>
            <c:invertIfNegative val="0"/>
            <c:bubble3D val="0"/>
            <c:spPr>
              <a:solidFill>
                <a:srgbClr val="8ABAC4"/>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Sheet1!$B$2:$B$9</c:f>
              <c:numCache>
                <c:formatCode>General</c:formatCode>
                <c:ptCount val="8"/>
                <c:pt idx="0">
                  <c:v>88</c:v>
                </c:pt>
                <c:pt idx="1">
                  <c:v>90</c:v>
                </c:pt>
                <c:pt idx="2">
                  <c:v>82</c:v>
                </c:pt>
                <c:pt idx="3">
                  <c:v>89</c:v>
                </c:pt>
                <c:pt idx="4">
                  <c:v>93</c:v>
                </c:pt>
                <c:pt idx="5">
                  <c:v>85</c:v>
                </c:pt>
                <c:pt idx="6">
                  <c:v>85</c:v>
                </c:pt>
                <c:pt idx="7">
                  <c:v>86</c:v>
                </c:pt>
              </c:numCache>
            </c:numRef>
          </c:val>
        </c:ser>
        <c:dLbls>
          <c:showLegendKey val="0"/>
          <c:showVal val="0"/>
          <c:showCatName val="0"/>
          <c:showSerName val="0"/>
          <c:showPercent val="0"/>
          <c:showBubbleSize val="0"/>
        </c:dLbls>
        <c:gapWidth val="50"/>
        <c:axId val="121028608"/>
        <c:axId val="121030144"/>
      </c:barChart>
      <c:catAx>
        <c:axId val="121028608"/>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1030144"/>
        <c:crosses val="autoZero"/>
        <c:auto val="1"/>
        <c:lblAlgn val="ctr"/>
        <c:lblOffset val="100"/>
        <c:tickLblSkip val="1"/>
        <c:tickMarkSkip val="1"/>
        <c:noMultiLvlLbl val="0"/>
      </c:catAx>
      <c:valAx>
        <c:axId val="121030144"/>
        <c:scaling>
          <c:orientation val="minMax"/>
          <c:max val="200"/>
          <c:min val="0"/>
        </c:scaling>
        <c:delete val="1"/>
        <c:axPos val="t"/>
        <c:numFmt formatCode="General" sourceLinked="1"/>
        <c:majorTickMark val="out"/>
        <c:minorTickMark val="none"/>
        <c:tickLblPos val="nextTo"/>
        <c:crossAx val="121028608"/>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4"/>
                <c:pt idx="0">
                  <c:v>1st Qtr</c:v>
                </c:pt>
                <c:pt idx="1">
                  <c:v>2nd Qtr</c:v>
                </c:pt>
                <c:pt idx="2">
                  <c:v>3rd Qtr</c:v>
                </c:pt>
                <c:pt idx="3">
                  <c:v>4th Qtr</c:v>
                </c:pt>
              </c:strCache>
            </c:strRef>
          </c:cat>
          <c:val>
            <c:numRef>
              <c:f>Sheet1!$B$2:$B$6</c:f>
              <c:numCache>
                <c:formatCode>General</c:formatCode>
                <c:ptCount val="5"/>
                <c:pt idx="0">
                  <c:v>87</c:v>
                </c:pt>
                <c:pt idx="1">
                  <c:v>3</c:v>
                </c:pt>
                <c:pt idx="2">
                  <c:v>5</c:v>
                </c:pt>
                <c:pt idx="3">
                  <c:v>4</c:v>
                </c:pt>
                <c:pt idx="4">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1st Qtr</c:v>
                </c:pt>
                <c:pt idx="1">
                  <c:v>2nd Qtr</c:v>
                </c:pt>
                <c:pt idx="2">
                  <c:v>3rd Qtr</c:v>
                </c:pt>
                <c:pt idx="3">
                  <c:v>4th Qtr</c:v>
                </c:pt>
                <c:pt idx="4">
                  <c:v>5yj </c:v>
                </c:pt>
              </c:strCache>
            </c:strRef>
          </c:cat>
          <c:val>
            <c:numRef>
              <c:f>Sheet1!$B$2:$B$6</c:f>
              <c:numCache>
                <c:formatCode>General</c:formatCode>
                <c:ptCount val="5"/>
                <c:pt idx="0">
                  <c:v>92</c:v>
                </c:pt>
                <c:pt idx="1">
                  <c:v>3</c:v>
                </c:pt>
                <c:pt idx="2">
                  <c:v>1</c:v>
                </c:pt>
                <c:pt idx="3">
                  <c:v>1</c:v>
                </c:pt>
                <c:pt idx="4">
                  <c:v>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2"/>
            </a:solidFill>
            <a:ln w="12529">
              <a:solidFill>
                <a:schemeClr val="bg1"/>
              </a:solidFill>
              <a:prstDash val="solid"/>
            </a:ln>
          </c:spPr>
          <c:invertIfNegative val="0"/>
          <c:dPt>
            <c:idx val="0"/>
            <c:invertIfNegative val="0"/>
            <c:bubble3D val="0"/>
            <c:spPr>
              <a:solidFill>
                <a:srgbClr val="8DA95F"/>
              </a:solidFill>
              <a:ln w="12529">
                <a:solidFill>
                  <a:schemeClr val="bg1"/>
                </a:solidFill>
                <a:prstDash val="solid"/>
              </a:ln>
            </c:spPr>
          </c:dPt>
          <c:dPt>
            <c:idx val="1"/>
            <c:invertIfNegative val="0"/>
            <c:bubble3D val="0"/>
            <c:spPr>
              <a:solidFill>
                <a:srgbClr val="6BAD95"/>
              </a:solidFill>
              <a:ln w="12529">
                <a:solidFill>
                  <a:schemeClr val="bg1"/>
                </a:solidFill>
                <a:prstDash val="solid"/>
              </a:ln>
            </c:spPr>
          </c:dPt>
          <c:dPt>
            <c:idx val="2"/>
            <c:invertIfNegative val="0"/>
            <c:bubble3D val="0"/>
            <c:spPr>
              <a:solidFill>
                <a:srgbClr val="A1C47E"/>
              </a:solidFill>
              <a:ln w="12529">
                <a:solidFill>
                  <a:schemeClr val="bg1"/>
                </a:solidFill>
                <a:prstDash val="solid"/>
              </a:ln>
            </c:spPr>
          </c:dPt>
          <c:dPt>
            <c:idx val="3"/>
            <c:invertIfNegative val="0"/>
            <c:bubble3D val="0"/>
            <c:spPr>
              <a:solidFill>
                <a:srgbClr val="FF8F57"/>
              </a:solidFill>
              <a:ln w="12529">
                <a:solidFill>
                  <a:schemeClr val="bg1"/>
                </a:solidFill>
                <a:prstDash val="solid"/>
              </a:ln>
            </c:spPr>
          </c:dPt>
          <c:dPt>
            <c:idx val="4"/>
            <c:invertIfNegative val="0"/>
            <c:bubble3D val="0"/>
            <c:spPr>
              <a:solidFill>
                <a:srgbClr val="FCD968"/>
              </a:solidFill>
              <a:ln w="12529">
                <a:solidFill>
                  <a:schemeClr val="bg1"/>
                </a:solidFill>
                <a:prstDash val="solid"/>
              </a:ln>
            </c:spPr>
          </c:dPt>
          <c:dPt>
            <c:idx val="5"/>
            <c:invertIfNegative val="0"/>
            <c:bubble3D val="0"/>
            <c:spPr>
              <a:solidFill>
                <a:srgbClr val="C7AD8B"/>
              </a:solidFill>
              <a:ln w="12529">
                <a:solidFill>
                  <a:schemeClr val="bg1"/>
                </a:solidFill>
                <a:prstDash val="solid"/>
              </a:ln>
            </c:spPr>
          </c:dPt>
          <c:dPt>
            <c:idx val="6"/>
            <c:invertIfNegative val="0"/>
            <c:bubble3D val="0"/>
            <c:spPr>
              <a:solidFill>
                <a:srgbClr val="BC8EAF"/>
              </a:solidFill>
              <a:ln w="12529">
                <a:solidFill>
                  <a:schemeClr val="bg1"/>
                </a:solidFill>
                <a:prstDash val="solid"/>
              </a:ln>
            </c:spPr>
          </c:dPt>
          <c:dPt>
            <c:idx val="7"/>
            <c:invertIfNegative val="0"/>
            <c:bubble3D val="0"/>
            <c:spPr>
              <a:solidFill>
                <a:srgbClr val="8ABAC4"/>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Sheet1!$B$2:$B$9</c:f>
              <c:numCache>
                <c:formatCode>General</c:formatCode>
                <c:ptCount val="8"/>
                <c:pt idx="0">
                  <c:v>14</c:v>
                </c:pt>
                <c:pt idx="1">
                  <c:v>25</c:v>
                </c:pt>
                <c:pt idx="2">
                  <c:v>32</c:v>
                </c:pt>
                <c:pt idx="3">
                  <c:v>21</c:v>
                </c:pt>
                <c:pt idx="4">
                  <c:v>23</c:v>
                </c:pt>
                <c:pt idx="5">
                  <c:v>27</c:v>
                </c:pt>
                <c:pt idx="6">
                  <c:v>26</c:v>
                </c:pt>
                <c:pt idx="7">
                  <c:v>43</c:v>
                </c:pt>
              </c:numCache>
            </c:numRef>
          </c:val>
        </c:ser>
        <c:dLbls>
          <c:showLegendKey val="0"/>
          <c:showVal val="0"/>
          <c:showCatName val="0"/>
          <c:showSerName val="0"/>
          <c:showPercent val="0"/>
          <c:showBubbleSize val="0"/>
        </c:dLbls>
        <c:gapWidth val="50"/>
        <c:axId val="123367424"/>
        <c:axId val="123368960"/>
      </c:barChart>
      <c:catAx>
        <c:axId val="123367424"/>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3368960"/>
        <c:crosses val="autoZero"/>
        <c:auto val="1"/>
        <c:lblAlgn val="ctr"/>
        <c:lblOffset val="100"/>
        <c:tickLblSkip val="1"/>
        <c:tickMarkSkip val="1"/>
        <c:noMultiLvlLbl val="0"/>
      </c:catAx>
      <c:valAx>
        <c:axId val="123368960"/>
        <c:scaling>
          <c:orientation val="minMax"/>
          <c:max val="200"/>
          <c:min val="0"/>
        </c:scaling>
        <c:delete val="1"/>
        <c:axPos val="t"/>
        <c:numFmt formatCode="General" sourceLinked="1"/>
        <c:majorTickMark val="out"/>
        <c:minorTickMark val="none"/>
        <c:tickLblPos val="nextTo"/>
        <c:crossAx val="123367424"/>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bg2"/>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chemeClr val="bg2"/>
              </a:solidFill>
              <a:ln w="12529">
                <a:solidFill>
                  <a:schemeClr val="bg1"/>
                </a:solidFill>
                <a:prstDash val="solid"/>
              </a:ln>
            </c:spPr>
          </c:dPt>
          <c:dPt>
            <c:idx val="7"/>
            <c:invertIfNegative val="0"/>
            <c:bubble3D val="0"/>
            <c:spPr>
              <a:solidFill>
                <a:schemeClr val="bg2"/>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General</c:formatCode>
                <c:ptCount val="6"/>
                <c:pt idx="0">
                  <c:v>86</c:v>
                </c:pt>
                <c:pt idx="1">
                  <c:v>32</c:v>
                </c:pt>
                <c:pt idx="2">
                  <c:v>27</c:v>
                </c:pt>
                <c:pt idx="3">
                  <c:v>23</c:v>
                </c:pt>
                <c:pt idx="4">
                  <c:v>13</c:v>
                </c:pt>
              </c:numCache>
            </c:numRef>
          </c:val>
        </c:ser>
        <c:dLbls>
          <c:showLegendKey val="0"/>
          <c:showVal val="0"/>
          <c:showCatName val="0"/>
          <c:showSerName val="0"/>
          <c:showPercent val="0"/>
          <c:showBubbleSize val="0"/>
        </c:dLbls>
        <c:gapWidth val="50"/>
        <c:axId val="123317248"/>
        <c:axId val="123323136"/>
      </c:barChart>
      <c:catAx>
        <c:axId val="123317248"/>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3323136"/>
        <c:crosses val="autoZero"/>
        <c:auto val="1"/>
        <c:lblAlgn val="ctr"/>
        <c:lblOffset val="100"/>
        <c:tickLblSkip val="1"/>
        <c:tickMarkSkip val="1"/>
        <c:noMultiLvlLbl val="0"/>
      </c:catAx>
      <c:valAx>
        <c:axId val="123323136"/>
        <c:scaling>
          <c:orientation val="minMax"/>
          <c:max val="200"/>
          <c:min val="0"/>
        </c:scaling>
        <c:delete val="1"/>
        <c:axPos val="t"/>
        <c:numFmt formatCode="General" sourceLinked="1"/>
        <c:majorTickMark val="out"/>
        <c:minorTickMark val="none"/>
        <c:tickLblPos val="nextTo"/>
        <c:crossAx val="123317248"/>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4"/>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numCache>
            </c:numRef>
          </c:cat>
          <c:val>
            <c:numRef>
              <c:f>Sheet1!$B$2:$B$7</c:f>
              <c:numCache>
                <c:formatCode>General</c:formatCode>
                <c:ptCount val="6"/>
                <c:pt idx="0">
                  <c:v>68</c:v>
                </c:pt>
                <c:pt idx="1">
                  <c:v>51</c:v>
                </c:pt>
                <c:pt idx="2">
                  <c:v>40</c:v>
                </c:pt>
                <c:pt idx="3">
                  <c:v>30</c:v>
                </c:pt>
                <c:pt idx="4">
                  <c:v>29</c:v>
                </c:pt>
                <c:pt idx="5">
                  <c:v>7</c:v>
                </c:pt>
              </c:numCache>
            </c:numRef>
          </c:val>
        </c:ser>
        <c:dLbls>
          <c:showLegendKey val="0"/>
          <c:showVal val="0"/>
          <c:showCatName val="0"/>
          <c:showSerName val="0"/>
          <c:showPercent val="0"/>
          <c:showBubbleSize val="0"/>
        </c:dLbls>
        <c:gapWidth val="50"/>
        <c:axId val="126195200"/>
        <c:axId val="126196736"/>
      </c:barChart>
      <c:catAx>
        <c:axId val="126195200"/>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6196736"/>
        <c:crosses val="autoZero"/>
        <c:auto val="1"/>
        <c:lblAlgn val="ctr"/>
        <c:lblOffset val="100"/>
        <c:tickLblSkip val="1"/>
        <c:tickMarkSkip val="1"/>
        <c:noMultiLvlLbl val="0"/>
      </c:catAx>
      <c:valAx>
        <c:axId val="126196736"/>
        <c:scaling>
          <c:orientation val="minMax"/>
          <c:max val="200"/>
          <c:min val="0"/>
        </c:scaling>
        <c:delete val="1"/>
        <c:axPos val="t"/>
        <c:numFmt formatCode="General" sourceLinked="1"/>
        <c:majorTickMark val="out"/>
        <c:minorTickMark val="none"/>
        <c:tickLblPos val="nextTo"/>
        <c:crossAx val="126195200"/>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5"/>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numCache>
            </c:numRef>
          </c:cat>
          <c:val>
            <c:numRef>
              <c:f>Sheet1!$B$2:$B$8</c:f>
              <c:numCache>
                <c:formatCode>General</c:formatCode>
                <c:ptCount val="7"/>
                <c:pt idx="0">
                  <c:v>41</c:v>
                </c:pt>
                <c:pt idx="1">
                  <c:v>13</c:v>
                </c:pt>
                <c:pt idx="2">
                  <c:v>11</c:v>
                </c:pt>
                <c:pt idx="3">
                  <c:v>11</c:v>
                </c:pt>
                <c:pt idx="4">
                  <c:v>10</c:v>
                </c:pt>
                <c:pt idx="5">
                  <c:v>7</c:v>
                </c:pt>
                <c:pt idx="6">
                  <c:v>6</c:v>
                </c:pt>
              </c:numCache>
            </c:numRef>
          </c:val>
        </c:ser>
        <c:dLbls>
          <c:showLegendKey val="0"/>
          <c:showVal val="0"/>
          <c:showCatName val="0"/>
          <c:showSerName val="0"/>
          <c:showPercent val="0"/>
          <c:showBubbleSize val="0"/>
        </c:dLbls>
        <c:gapWidth val="50"/>
        <c:axId val="126402560"/>
        <c:axId val="126404096"/>
      </c:barChart>
      <c:catAx>
        <c:axId val="126402560"/>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6404096"/>
        <c:crosses val="autoZero"/>
        <c:auto val="1"/>
        <c:lblAlgn val="ctr"/>
        <c:lblOffset val="100"/>
        <c:tickLblSkip val="1"/>
        <c:tickMarkSkip val="1"/>
        <c:noMultiLvlLbl val="0"/>
      </c:catAx>
      <c:valAx>
        <c:axId val="126404096"/>
        <c:scaling>
          <c:orientation val="minMax"/>
          <c:max val="200"/>
          <c:min val="0"/>
        </c:scaling>
        <c:delete val="1"/>
        <c:axPos val="t"/>
        <c:numFmt formatCode="General" sourceLinked="1"/>
        <c:majorTickMark val="out"/>
        <c:minorTickMark val="none"/>
        <c:tickLblPos val="nextTo"/>
        <c:crossAx val="126402560"/>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97872340425499E-3"/>
          <c:y val="9.7402597402597393E-2"/>
          <c:w val="1"/>
          <c:h val="0.86234882753448261"/>
        </c:manualLayout>
      </c:layout>
      <c:barChart>
        <c:barDir val="col"/>
        <c:grouping val="percentStacked"/>
        <c:varyColors val="0"/>
        <c:ser>
          <c:idx val="0"/>
          <c:order val="0"/>
          <c:tx>
            <c:strRef>
              <c:f>Sheet1!$A$2</c:f>
              <c:strCache>
                <c:ptCount val="1"/>
              </c:strCache>
            </c:strRef>
          </c:tx>
          <c:spPr>
            <a:solidFill>
              <a:schemeClr val="accent2"/>
            </a:solidFill>
            <a:ln w="12672">
              <a:solidFill>
                <a:schemeClr val="bg1"/>
              </a:solidFill>
              <a:prstDash val="solid"/>
            </a:ln>
          </c:spPr>
          <c:invertIfNegative val="0"/>
          <c:dPt>
            <c:idx val="0"/>
            <c:invertIfNegative val="0"/>
            <c:bubble3D val="0"/>
          </c:dPt>
          <c:dPt>
            <c:idx val="1"/>
            <c:invertIfNegative val="0"/>
            <c:bubble3D val="0"/>
          </c:dPt>
          <c:dPt>
            <c:idx val="2"/>
            <c:invertIfNegative val="0"/>
            <c:bubble3D val="0"/>
            <c:spPr>
              <a:solidFill>
                <a:schemeClr val="accent5"/>
              </a:solidFill>
              <a:ln w="12672">
                <a:solidFill>
                  <a:schemeClr val="bg1"/>
                </a:solidFill>
                <a:prstDash val="solid"/>
              </a:ln>
            </c:spPr>
          </c:dPt>
          <c:dPt>
            <c:idx val="3"/>
            <c:invertIfNegative val="0"/>
            <c:bubble3D val="0"/>
            <c:spPr>
              <a:solidFill>
                <a:schemeClr val="accent1"/>
              </a:solidFill>
              <a:ln w="12672">
                <a:solidFill>
                  <a:schemeClr val="bg1"/>
                </a:solidFill>
                <a:prstDash val="solid"/>
              </a:ln>
            </c:spPr>
          </c:dPt>
          <c:dPt>
            <c:idx val="4"/>
            <c:invertIfNegative val="0"/>
            <c:bubble3D val="0"/>
            <c:spPr>
              <a:solidFill>
                <a:schemeClr val="accent3"/>
              </a:solidFill>
              <a:ln w="12672">
                <a:solidFill>
                  <a:schemeClr val="bg1"/>
                </a:solidFill>
                <a:prstDash val="solid"/>
              </a:ln>
            </c:spPr>
          </c:dPt>
          <c:dPt>
            <c:idx val="5"/>
            <c:invertIfNegative val="0"/>
            <c:bubble3D val="0"/>
            <c:spPr>
              <a:solidFill>
                <a:schemeClr val="accent6"/>
              </a:solidFill>
              <a:ln w="12672">
                <a:solidFill>
                  <a:schemeClr val="bg1"/>
                </a:solidFill>
                <a:prstDash val="solid"/>
              </a:ln>
            </c:spPr>
          </c:dPt>
          <c:dPt>
            <c:idx val="6"/>
            <c:invertIfNegative val="0"/>
            <c:bubble3D val="0"/>
          </c:dPt>
          <c:dPt>
            <c:idx val="8"/>
            <c:invertIfNegative val="0"/>
            <c:bubble3D val="0"/>
          </c:dPt>
          <c:dLbls>
            <c:spPr>
              <a:noFill/>
              <a:ln w="25344">
                <a:noFill/>
              </a:ln>
            </c:spPr>
            <c:txPr>
              <a:bodyPr/>
              <a:lstStyle/>
              <a:p>
                <a:pPr>
                  <a:defRPr sz="139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Sheet1!$B$2:$G$2</c:f>
              <c:numCache>
                <c:formatCode>General</c:formatCode>
                <c:ptCount val="6"/>
                <c:pt idx="0">
                  <c:v>4</c:v>
                </c:pt>
                <c:pt idx="2">
                  <c:v>2</c:v>
                </c:pt>
                <c:pt idx="3">
                  <c:v>6</c:v>
                </c:pt>
                <c:pt idx="4">
                  <c:v>11</c:v>
                </c:pt>
                <c:pt idx="5">
                  <c:v>15</c:v>
                </c:pt>
              </c:numCache>
            </c:numRef>
          </c:val>
        </c:ser>
        <c:ser>
          <c:idx val="1"/>
          <c:order val="1"/>
          <c:tx>
            <c:strRef>
              <c:f>Sheet1!$A$3</c:f>
              <c:strCache>
                <c:ptCount val="1"/>
              </c:strCache>
            </c:strRef>
          </c:tx>
          <c:spPr>
            <a:solidFill>
              <a:schemeClr val="accent2">
                <a:lumMod val="20000"/>
                <a:lumOff val="80000"/>
              </a:schemeClr>
            </a:solidFill>
            <a:ln w="12672">
              <a:solidFill>
                <a:schemeClr val="bg1"/>
              </a:solidFill>
              <a:prstDash val="solid"/>
            </a:ln>
          </c:spPr>
          <c:invertIfNegative val="0"/>
          <c:dPt>
            <c:idx val="0"/>
            <c:invertIfNegative val="0"/>
            <c:bubble3D val="0"/>
            <c:spPr>
              <a:solidFill>
                <a:schemeClr val="accent2">
                  <a:lumMod val="60000"/>
                  <a:lumOff val="40000"/>
                </a:schemeClr>
              </a:solidFill>
              <a:ln w="12672">
                <a:solidFill>
                  <a:schemeClr val="bg1"/>
                </a:solidFill>
                <a:prstDash val="solid"/>
              </a:ln>
            </c:spPr>
          </c:dPt>
          <c:dPt>
            <c:idx val="1"/>
            <c:invertIfNegative val="0"/>
            <c:bubble3D val="0"/>
          </c:dPt>
          <c:dPt>
            <c:idx val="2"/>
            <c:invertIfNegative val="0"/>
            <c:bubble3D val="0"/>
            <c:spPr>
              <a:solidFill>
                <a:srgbClr val="E2C574"/>
              </a:solidFill>
              <a:ln w="12672">
                <a:solidFill>
                  <a:schemeClr val="bg1"/>
                </a:solidFill>
                <a:prstDash val="solid"/>
              </a:ln>
            </c:spPr>
          </c:dPt>
          <c:dPt>
            <c:idx val="3"/>
            <c:invertIfNegative val="0"/>
            <c:bubble3D val="0"/>
            <c:spPr>
              <a:solidFill>
                <a:srgbClr val="8FBB90"/>
              </a:solidFill>
              <a:ln w="12672">
                <a:solidFill>
                  <a:schemeClr val="bg1"/>
                </a:solidFill>
                <a:prstDash val="solid"/>
              </a:ln>
            </c:spPr>
          </c:dPt>
          <c:dPt>
            <c:idx val="4"/>
            <c:invertIfNegative val="0"/>
            <c:bubble3D val="0"/>
            <c:spPr>
              <a:solidFill>
                <a:srgbClr val="8181AB"/>
              </a:solidFill>
              <a:ln w="12672">
                <a:solidFill>
                  <a:schemeClr val="bg1"/>
                </a:solidFill>
                <a:prstDash val="solid"/>
              </a:ln>
            </c:spPr>
          </c:dPt>
          <c:dPt>
            <c:idx val="5"/>
            <c:invertIfNegative val="0"/>
            <c:bubble3D val="0"/>
            <c:spPr>
              <a:solidFill>
                <a:srgbClr val="B93D7B"/>
              </a:solidFill>
              <a:ln w="12672">
                <a:solidFill>
                  <a:schemeClr val="bg1"/>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Sheet1!$B$3:$G$3</c:f>
              <c:numCache>
                <c:formatCode>General</c:formatCode>
                <c:ptCount val="6"/>
                <c:pt idx="0">
                  <c:v>5</c:v>
                </c:pt>
                <c:pt idx="2">
                  <c:v>3</c:v>
                </c:pt>
                <c:pt idx="3">
                  <c:v>5</c:v>
                </c:pt>
                <c:pt idx="4">
                  <c:v>16</c:v>
                </c:pt>
                <c:pt idx="5">
                  <c:v>16</c:v>
                </c:pt>
              </c:numCache>
            </c:numRef>
          </c:val>
        </c:ser>
        <c:ser>
          <c:idx val="7"/>
          <c:order val="2"/>
          <c:tx>
            <c:strRef>
              <c:f>Sheet1!$A$4</c:f>
              <c:strCache>
                <c:ptCount val="1"/>
              </c:strCache>
            </c:strRef>
          </c:tx>
          <c:spPr>
            <a:solidFill>
              <a:schemeClr val="tx2"/>
            </a:solidFill>
            <a:ln w="12672">
              <a:solidFill>
                <a:schemeClr val="bg1"/>
              </a:solidFill>
              <a:prstDash val="solid"/>
            </a:ln>
          </c:spPr>
          <c:invertIfNegative val="0"/>
          <c:dPt>
            <c:idx val="0"/>
            <c:invertIfNegative val="0"/>
            <c:bubble3D val="0"/>
            <c:spPr>
              <a:solidFill>
                <a:schemeClr val="accent2">
                  <a:lumMod val="40000"/>
                  <a:lumOff val="60000"/>
                </a:schemeClr>
              </a:solidFill>
              <a:ln w="12672">
                <a:solidFill>
                  <a:schemeClr val="bg1"/>
                </a:solidFill>
                <a:prstDash val="solid"/>
              </a:ln>
            </c:spPr>
          </c:dPt>
          <c:dPt>
            <c:idx val="1"/>
            <c:invertIfNegative val="0"/>
            <c:bubble3D val="0"/>
          </c:dPt>
          <c:dPt>
            <c:idx val="2"/>
            <c:invertIfNegative val="0"/>
            <c:bubble3D val="0"/>
            <c:spPr>
              <a:solidFill>
                <a:srgbClr val="E7CF8D"/>
              </a:solidFill>
              <a:ln w="12672">
                <a:solidFill>
                  <a:schemeClr val="bg1"/>
                </a:solidFill>
                <a:prstDash val="solid"/>
              </a:ln>
            </c:spPr>
          </c:dPt>
          <c:dPt>
            <c:idx val="3"/>
            <c:invertIfNegative val="0"/>
            <c:bubble3D val="0"/>
            <c:spPr>
              <a:solidFill>
                <a:srgbClr val="A2C6A3"/>
              </a:solidFill>
              <a:ln w="12672">
                <a:solidFill>
                  <a:schemeClr val="bg1"/>
                </a:solidFill>
                <a:prstDash val="solid"/>
              </a:ln>
            </c:spPr>
          </c:dPt>
          <c:dPt>
            <c:idx val="4"/>
            <c:invertIfNegative val="0"/>
            <c:bubble3D val="0"/>
            <c:spPr>
              <a:solidFill>
                <a:srgbClr val="9191B5"/>
              </a:solidFill>
              <a:ln w="12672">
                <a:solidFill>
                  <a:schemeClr val="bg1"/>
                </a:solidFill>
                <a:prstDash val="solid"/>
              </a:ln>
            </c:spPr>
          </c:dPt>
          <c:dPt>
            <c:idx val="5"/>
            <c:invertIfNegative val="0"/>
            <c:bubble3D val="0"/>
            <c:spPr>
              <a:solidFill>
                <a:srgbClr val="C95B92"/>
              </a:solidFill>
              <a:ln w="12672">
                <a:solidFill>
                  <a:schemeClr val="bg1"/>
                </a:solidFill>
                <a:prstDash val="solid"/>
              </a:ln>
            </c:spPr>
          </c:dPt>
          <c:dLbls>
            <c:dLbl>
              <c:idx val="8"/>
              <c:layout>
                <c:manualLayout>
                  <c:xMode val="edge"/>
                  <c:yMode val="edge"/>
                  <c:x val="0.44946808510638298"/>
                  <c:y val="0.37229437229437201"/>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w="25344">
                <a:noFill/>
              </a:ln>
            </c:spPr>
            <c:txPr>
              <a:bodyPr/>
              <a:lstStyle/>
              <a:p>
                <a:pPr algn="l">
                  <a:defRPr sz="1397"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Sheet1!$B$4:$G$4</c:f>
              <c:numCache>
                <c:formatCode>General</c:formatCode>
                <c:ptCount val="6"/>
                <c:pt idx="0">
                  <c:v>6</c:v>
                </c:pt>
                <c:pt idx="2">
                  <c:v>3</c:v>
                </c:pt>
                <c:pt idx="3">
                  <c:v>12</c:v>
                </c:pt>
                <c:pt idx="4">
                  <c:v>9</c:v>
                </c:pt>
                <c:pt idx="5">
                  <c:v>12</c:v>
                </c:pt>
              </c:numCache>
            </c:numRef>
          </c:val>
        </c:ser>
        <c:ser>
          <c:idx val="8"/>
          <c:order val="3"/>
          <c:tx>
            <c:strRef>
              <c:f>Sheet1!$A$5</c:f>
              <c:strCache>
                <c:ptCount val="1"/>
              </c:strCache>
            </c:strRef>
          </c:tx>
          <c:spPr>
            <a:solidFill>
              <a:srgbClr val="F3B3BE"/>
            </a:solidFill>
            <a:ln w="12672">
              <a:solidFill>
                <a:schemeClr val="bg1"/>
              </a:solidFill>
              <a:prstDash val="solid"/>
            </a:ln>
          </c:spPr>
          <c:invertIfNegative val="0"/>
          <c:dPt>
            <c:idx val="0"/>
            <c:invertIfNegative val="0"/>
            <c:bubble3D val="0"/>
          </c:dPt>
          <c:dPt>
            <c:idx val="1"/>
            <c:invertIfNegative val="0"/>
            <c:bubble3D val="0"/>
          </c:dPt>
          <c:dPt>
            <c:idx val="2"/>
            <c:invertIfNegative val="0"/>
            <c:bubble3D val="0"/>
            <c:spPr>
              <a:solidFill>
                <a:srgbClr val="EBD79F"/>
              </a:solidFill>
              <a:ln w="12672">
                <a:solidFill>
                  <a:schemeClr val="bg1"/>
                </a:solidFill>
                <a:prstDash val="solid"/>
              </a:ln>
            </c:spPr>
          </c:dPt>
          <c:dPt>
            <c:idx val="3"/>
            <c:invertIfNegative val="0"/>
            <c:bubble3D val="0"/>
            <c:spPr>
              <a:solidFill>
                <a:srgbClr val="B7D3B8"/>
              </a:solidFill>
              <a:ln w="12672">
                <a:solidFill>
                  <a:schemeClr val="bg1"/>
                </a:solidFill>
                <a:prstDash val="solid"/>
              </a:ln>
            </c:spPr>
          </c:dPt>
          <c:dPt>
            <c:idx val="4"/>
            <c:invertIfNegative val="0"/>
            <c:bubble3D val="0"/>
            <c:spPr>
              <a:solidFill>
                <a:srgbClr val="A3A3C1"/>
              </a:solidFill>
              <a:ln w="12672">
                <a:solidFill>
                  <a:schemeClr val="bg1"/>
                </a:solidFill>
                <a:prstDash val="solid"/>
              </a:ln>
            </c:spPr>
          </c:dPt>
          <c:dPt>
            <c:idx val="5"/>
            <c:invertIfNegative val="0"/>
            <c:bubble3D val="0"/>
            <c:spPr>
              <a:solidFill>
                <a:srgbClr val="D377A5"/>
              </a:solidFill>
              <a:ln w="12672">
                <a:solidFill>
                  <a:schemeClr val="bg1"/>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Sheet1!$B$5:$G$5</c:f>
              <c:numCache>
                <c:formatCode>General</c:formatCode>
                <c:ptCount val="6"/>
                <c:pt idx="0">
                  <c:v>27</c:v>
                </c:pt>
                <c:pt idx="2">
                  <c:v>25</c:v>
                </c:pt>
                <c:pt idx="3">
                  <c:v>31</c:v>
                </c:pt>
                <c:pt idx="4">
                  <c:v>31</c:v>
                </c:pt>
                <c:pt idx="5">
                  <c:v>36</c:v>
                </c:pt>
              </c:numCache>
            </c:numRef>
          </c:val>
        </c:ser>
        <c:ser>
          <c:idx val="2"/>
          <c:order val="4"/>
          <c:tx>
            <c:strRef>
              <c:f>Sheet1!$A$6</c:f>
              <c:strCache>
                <c:ptCount val="1"/>
              </c:strCache>
            </c:strRef>
          </c:tx>
          <c:spPr>
            <a:solidFill>
              <a:srgbClr val="F6C6CE"/>
            </a:solidFill>
            <a:ln>
              <a:solidFill>
                <a:schemeClr val="bg1"/>
              </a:solidFill>
            </a:ln>
          </c:spPr>
          <c:invertIfNegative val="0"/>
          <c:dPt>
            <c:idx val="0"/>
            <c:invertIfNegative val="0"/>
            <c:bubble3D val="0"/>
          </c:dPt>
          <c:dPt>
            <c:idx val="1"/>
            <c:invertIfNegative val="0"/>
            <c:bubble3D val="0"/>
          </c:dPt>
          <c:dPt>
            <c:idx val="2"/>
            <c:invertIfNegative val="0"/>
            <c:bubble3D val="0"/>
            <c:spPr>
              <a:solidFill>
                <a:srgbClr val="EEDEB0"/>
              </a:solidFill>
              <a:ln>
                <a:solidFill>
                  <a:schemeClr val="bg1"/>
                </a:solidFill>
              </a:ln>
            </c:spPr>
          </c:dPt>
          <c:dPt>
            <c:idx val="3"/>
            <c:invertIfNegative val="0"/>
            <c:bubble3D val="0"/>
            <c:spPr>
              <a:solidFill>
                <a:srgbClr val="C8DEC9"/>
              </a:solidFill>
              <a:ln>
                <a:solidFill>
                  <a:schemeClr val="bg1"/>
                </a:solidFill>
              </a:ln>
            </c:spPr>
          </c:dPt>
          <c:dPt>
            <c:idx val="4"/>
            <c:invertIfNegative val="0"/>
            <c:bubble3D val="0"/>
            <c:spPr>
              <a:solidFill>
                <a:srgbClr val="B8B8D0"/>
              </a:solidFill>
              <a:ln>
                <a:solidFill>
                  <a:schemeClr val="bg1"/>
                </a:solidFill>
              </a:ln>
            </c:spPr>
          </c:dPt>
          <c:dPt>
            <c:idx val="5"/>
            <c:invertIfNegative val="0"/>
            <c:bubble3D val="0"/>
            <c:spPr>
              <a:solidFill>
                <a:srgbClr val="DF9DBE"/>
              </a:solidFill>
              <a:ln>
                <a:solidFill>
                  <a:schemeClr val="bg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Sheet1!$B$6:$G$6</c:f>
              <c:numCache>
                <c:formatCode>General</c:formatCode>
                <c:ptCount val="6"/>
              </c:numCache>
            </c:numRef>
          </c:val>
        </c:ser>
        <c:ser>
          <c:idx val="3"/>
          <c:order val="5"/>
          <c:tx>
            <c:strRef>
              <c:f>Sheet1!$A$7</c:f>
              <c:strCache>
                <c:ptCount val="1"/>
              </c:strCache>
            </c:strRef>
          </c:tx>
          <c:spPr>
            <a:solidFill>
              <a:srgbClr val="F9DBE0"/>
            </a:solidFill>
            <a:ln>
              <a:solidFill>
                <a:schemeClr val="bg1"/>
              </a:solidFill>
            </a:ln>
          </c:spPr>
          <c:invertIfNegative val="0"/>
          <c:dPt>
            <c:idx val="0"/>
            <c:invertIfNegative val="0"/>
            <c:bubble3D val="0"/>
          </c:dPt>
          <c:dPt>
            <c:idx val="1"/>
            <c:invertIfNegative val="0"/>
            <c:bubble3D val="0"/>
          </c:dPt>
          <c:dPt>
            <c:idx val="2"/>
            <c:invertIfNegative val="0"/>
            <c:bubble3D val="0"/>
            <c:spPr>
              <a:solidFill>
                <a:srgbClr val="F3E8C9"/>
              </a:solidFill>
              <a:ln>
                <a:solidFill>
                  <a:schemeClr val="bg1"/>
                </a:solidFill>
              </a:ln>
            </c:spPr>
          </c:dPt>
          <c:dPt>
            <c:idx val="3"/>
            <c:invertIfNegative val="0"/>
            <c:bubble3D val="0"/>
            <c:spPr>
              <a:solidFill>
                <a:srgbClr val="D3E5D4"/>
              </a:solidFill>
              <a:ln>
                <a:solidFill>
                  <a:schemeClr val="bg1"/>
                </a:solidFill>
              </a:ln>
            </c:spPr>
          </c:dPt>
          <c:dPt>
            <c:idx val="4"/>
            <c:invertIfNegative val="0"/>
            <c:bubble3D val="0"/>
            <c:spPr>
              <a:solidFill>
                <a:srgbClr val="CFCFDF"/>
              </a:solidFill>
              <a:ln>
                <a:solidFill>
                  <a:schemeClr val="bg1"/>
                </a:solidFill>
              </a:ln>
            </c:spPr>
          </c:dPt>
          <c:dPt>
            <c:idx val="5"/>
            <c:invertIfNegative val="0"/>
            <c:bubble3D val="0"/>
            <c:spPr>
              <a:solidFill>
                <a:srgbClr val="E7B7CF"/>
              </a:solidFill>
              <a:ln>
                <a:solidFill>
                  <a:schemeClr val="bg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Sheet1!$B$7:$G$7</c:f>
              <c:numCache>
                <c:formatCode>General</c:formatCode>
                <c:ptCount val="6"/>
              </c:numCache>
            </c:numRef>
          </c:val>
        </c:ser>
        <c:dLbls>
          <c:showLegendKey val="0"/>
          <c:showVal val="1"/>
          <c:showCatName val="0"/>
          <c:showSerName val="0"/>
          <c:showPercent val="0"/>
          <c:showBubbleSize val="0"/>
        </c:dLbls>
        <c:gapWidth val="50"/>
        <c:overlap val="100"/>
        <c:axId val="127189760"/>
        <c:axId val="127191296"/>
      </c:barChart>
      <c:catAx>
        <c:axId val="127189760"/>
        <c:scaling>
          <c:orientation val="minMax"/>
        </c:scaling>
        <c:delete val="1"/>
        <c:axPos val="t"/>
        <c:numFmt formatCode="General" sourceLinked="1"/>
        <c:majorTickMark val="out"/>
        <c:minorTickMark val="none"/>
        <c:tickLblPos val="low"/>
        <c:crossAx val="127191296"/>
        <c:crosses val="autoZero"/>
        <c:auto val="1"/>
        <c:lblAlgn val="ctr"/>
        <c:lblOffset val="100"/>
        <c:tickLblSkip val="1"/>
        <c:tickMarkSkip val="1"/>
        <c:noMultiLvlLbl val="0"/>
      </c:catAx>
      <c:valAx>
        <c:axId val="127191296"/>
        <c:scaling>
          <c:orientation val="maxMin"/>
        </c:scaling>
        <c:delete val="1"/>
        <c:axPos val="l"/>
        <c:numFmt formatCode="0%" sourceLinked="1"/>
        <c:majorTickMark val="out"/>
        <c:minorTickMark val="none"/>
        <c:tickLblPos val="nextTo"/>
        <c:crossAx val="127189760"/>
        <c:crosses val="autoZero"/>
        <c:crossBetween val="between"/>
      </c:valAx>
      <c:spPr>
        <a:noFill/>
        <a:ln w="25344">
          <a:noFill/>
        </a:ln>
      </c:spPr>
    </c:plotArea>
    <c:plotVisOnly val="1"/>
    <c:dispBlanksAs val="gap"/>
    <c:showDLblsOverMax val="0"/>
  </c:chart>
  <c:spPr>
    <a:noFill/>
    <a:ln>
      <a:noFill/>
    </a:ln>
  </c:spPr>
  <c:txPr>
    <a:bodyPr/>
    <a:lstStyle/>
    <a:p>
      <a:pPr>
        <a:defRPr sz="139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97872340425499E-3"/>
          <c:y val="9.7402597402597393E-2"/>
          <c:w val="1"/>
          <c:h val="0.86234882753448261"/>
        </c:manualLayout>
      </c:layout>
      <c:barChart>
        <c:barDir val="col"/>
        <c:grouping val="percentStacked"/>
        <c:varyColors val="0"/>
        <c:ser>
          <c:idx val="0"/>
          <c:order val="0"/>
          <c:tx>
            <c:strRef>
              <c:f>Sheet1!$A$2</c:f>
              <c:strCache>
                <c:ptCount val="1"/>
              </c:strCache>
            </c:strRef>
          </c:tx>
          <c:spPr>
            <a:solidFill>
              <a:schemeClr val="accent2"/>
            </a:solidFill>
            <a:ln w="12672">
              <a:solidFill>
                <a:schemeClr val="bg1"/>
              </a:solidFill>
              <a:prstDash val="solid"/>
            </a:ln>
          </c:spPr>
          <c:invertIfNegative val="0"/>
          <c:dPt>
            <c:idx val="0"/>
            <c:invertIfNegative val="0"/>
            <c:bubble3D val="0"/>
          </c:dPt>
          <c:dPt>
            <c:idx val="1"/>
            <c:invertIfNegative val="0"/>
            <c:bubble3D val="0"/>
          </c:dPt>
          <c:dPt>
            <c:idx val="2"/>
            <c:invertIfNegative val="0"/>
            <c:bubble3D val="0"/>
            <c:spPr>
              <a:solidFill>
                <a:schemeClr val="accent5"/>
              </a:solidFill>
              <a:ln w="12672">
                <a:solidFill>
                  <a:schemeClr val="bg1"/>
                </a:solidFill>
                <a:prstDash val="solid"/>
              </a:ln>
            </c:spPr>
          </c:dPt>
          <c:dPt>
            <c:idx val="3"/>
            <c:invertIfNegative val="0"/>
            <c:bubble3D val="0"/>
            <c:spPr>
              <a:solidFill>
                <a:schemeClr val="accent1"/>
              </a:solidFill>
              <a:ln w="12672">
                <a:solidFill>
                  <a:schemeClr val="bg1"/>
                </a:solidFill>
                <a:prstDash val="solid"/>
              </a:ln>
            </c:spPr>
          </c:dPt>
          <c:dPt>
            <c:idx val="4"/>
            <c:invertIfNegative val="0"/>
            <c:bubble3D val="0"/>
            <c:spPr>
              <a:solidFill>
                <a:schemeClr val="accent3"/>
              </a:solidFill>
              <a:ln w="12672">
                <a:solidFill>
                  <a:schemeClr val="bg1"/>
                </a:solidFill>
                <a:prstDash val="solid"/>
              </a:ln>
            </c:spPr>
          </c:dPt>
          <c:dPt>
            <c:idx val="5"/>
            <c:invertIfNegative val="0"/>
            <c:bubble3D val="0"/>
            <c:spPr>
              <a:solidFill>
                <a:schemeClr val="accent6"/>
              </a:solidFill>
              <a:ln w="12672">
                <a:solidFill>
                  <a:schemeClr val="bg1"/>
                </a:solidFill>
                <a:prstDash val="solid"/>
              </a:ln>
            </c:spPr>
          </c:dPt>
          <c:dPt>
            <c:idx val="6"/>
            <c:invertIfNegative val="0"/>
            <c:bubble3D val="0"/>
          </c:dPt>
          <c:dPt>
            <c:idx val="8"/>
            <c:invertIfNegative val="0"/>
            <c:bubble3D val="0"/>
          </c:dPt>
          <c:dLbls>
            <c:spPr>
              <a:noFill/>
              <a:ln w="25344">
                <a:noFill/>
              </a:ln>
            </c:spPr>
            <c:txPr>
              <a:bodyPr/>
              <a:lstStyle/>
              <a:p>
                <a:pPr>
                  <a:defRPr sz="139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Sheet1!$B$2:$G$2</c:f>
              <c:numCache>
                <c:formatCode>General</c:formatCode>
                <c:ptCount val="6"/>
                <c:pt idx="0">
                  <c:v>15</c:v>
                </c:pt>
                <c:pt idx="2">
                  <c:v>14</c:v>
                </c:pt>
                <c:pt idx="3">
                  <c:v>16</c:v>
                </c:pt>
                <c:pt idx="4">
                  <c:v>18</c:v>
                </c:pt>
                <c:pt idx="5">
                  <c:v>17</c:v>
                </c:pt>
              </c:numCache>
            </c:numRef>
          </c:val>
        </c:ser>
        <c:ser>
          <c:idx val="1"/>
          <c:order val="1"/>
          <c:tx>
            <c:strRef>
              <c:f>Sheet1!$A$3</c:f>
              <c:strCache>
                <c:ptCount val="1"/>
              </c:strCache>
            </c:strRef>
          </c:tx>
          <c:spPr>
            <a:solidFill>
              <a:schemeClr val="accent2">
                <a:lumMod val="20000"/>
                <a:lumOff val="80000"/>
              </a:schemeClr>
            </a:solidFill>
            <a:ln w="12672">
              <a:solidFill>
                <a:schemeClr val="bg1"/>
              </a:solidFill>
              <a:prstDash val="solid"/>
            </a:ln>
          </c:spPr>
          <c:invertIfNegative val="0"/>
          <c:dPt>
            <c:idx val="0"/>
            <c:invertIfNegative val="0"/>
            <c:bubble3D val="0"/>
          </c:dPt>
          <c:dPt>
            <c:idx val="1"/>
            <c:invertIfNegative val="0"/>
            <c:bubble3D val="0"/>
          </c:dPt>
          <c:dPt>
            <c:idx val="2"/>
            <c:invertIfNegative val="0"/>
            <c:bubble3D val="0"/>
            <c:spPr>
              <a:solidFill>
                <a:schemeClr val="accent5">
                  <a:lumMod val="60000"/>
                  <a:lumOff val="40000"/>
                </a:schemeClr>
              </a:solidFill>
              <a:ln w="12672">
                <a:solidFill>
                  <a:schemeClr val="bg1"/>
                </a:solidFill>
                <a:prstDash val="solid"/>
              </a:ln>
            </c:spPr>
          </c:dPt>
          <c:dPt>
            <c:idx val="3"/>
            <c:invertIfNegative val="0"/>
            <c:bubble3D val="0"/>
            <c:spPr>
              <a:solidFill>
                <a:schemeClr val="accent1">
                  <a:lumMod val="60000"/>
                  <a:lumOff val="40000"/>
                </a:schemeClr>
              </a:solidFill>
              <a:ln w="12672">
                <a:solidFill>
                  <a:schemeClr val="bg1"/>
                </a:solidFill>
                <a:prstDash val="solid"/>
              </a:ln>
            </c:spPr>
          </c:dPt>
          <c:dPt>
            <c:idx val="4"/>
            <c:invertIfNegative val="0"/>
            <c:bubble3D val="0"/>
            <c:spPr>
              <a:solidFill>
                <a:schemeClr val="accent3">
                  <a:lumMod val="60000"/>
                  <a:lumOff val="40000"/>
                </a:schemeClr>
              </a:solidFill>
              <a:ln w="12672">
                <a:solidFill>
                  <a:schemeClr val="bg1"/>
                </a:solidFill>
                <a:prstDash val="solid"/>
              </a:ln>
            </c:spPr>
          </c:dPt>
          <c:dPt>
            <c:idx val="5"/>
            <c:invertIfNegative val="0"/>
            <c:bubble3D val="0"/>
            <c:spPr>
              <a:solidFill>
                <a:schemeClr val="accent6">
                  <a:lumMod val="60000"/>
                  <a:lumOff val="40000"/>
                </a:schemeClr>
              </a:solidFill>
              <a:ln w="12672">
                <a:solidFill>
                  <a:schemeClr val="bg1"/>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Sheet1!$B$3:$G$3</c:f>
              <c:numCache>
                <c:formatCode>General</c:formatCode>
                <c:ptCount val="6"/>
                <c:pt idx="0">
                  <c:v>46</c:v>
                </c:pt>
                <c:pt idx="2">
                  <c:v>41</c:v>
                </c:pt>
                <c:pt idx="3">
                  <c:v>57</c:v>
                </c:pt>
                <c:pt idx="4">
                  <c:v>52</c:v>
                </c:pt>
                <c:pt idx="5">
                  <c:v>53</c:v>
                </c:pt>
              </c:numCache>
            </c:numRef>
          </c:val>
        </c:ser>
        <c:ser>
          <c:idx val="7"/>
          <c:order val="2"/>
          <c:tx>
            <c:strRef>
              <c:f>Sheet1!$A$4</c:f>
              <c:strCache>
                <c:ptCount val="1"/>
              </c:strCache>
            </c:strRef>
          </c:tx>
          <c:spPr>
            <a:solidFill>
              <a:schemeClr val="tx2"/>
            </a:solidFill>
            <a:ln w="12672">
              <a:solidFill>
                <a:schemeClr val="bg1"/>
              </a:solidFill>
              <a:prstDash val="solid"/>
            </a:ln>
          </c:spPr>
          <c:invertIfNegative val="0"/>
          <c:dPt>
            <c:idx val="0"/>
            <c:invertIfNegative val="0"/>
            <c:bubble3D val="0"/>
          </c:dPt>
          <c:dPt>
            <c:idx val="1"/>
            <c:invertIfNegative val="0"/>
            <c:bubble3D val="0"/>
          </c:dPt>
          <c:dPt>
            <c:idx val="2"/>
            <c:invertIfNegative val="0"/>
            <c:bubble3D val="0"/>
            <c:spPr>
              <a:solidFill>
                <a:schemeClr val="accent5">
                  <a:lumMod val="40000"/>
                  <a:lumOff val="60000"/>
                </a:schemeClr>
              </a:solidFill>
              <a:ln w="12672">
                <a:solidFill>
                  <a:schemeClr val="bg1"/>
                </a:solidFill>
                <a:prstDash val="solid"/>
              </a:ln>
            </c:spPr>
          </c:dPt>
          <c:dPt>
            <c:idx val="3"/>
            <c:invertIfNegative val="0"/>
            <c:bubble3D val="0"/>
            <c:spPr>
              <a:solidFill>
                <a:schemeClr val="accent1">
                  <a:lumMod val="40000"/>
                  <a:lumOff val="60000"/>
                </a:schemeClr>
              </a:solidFill>
              <a:ln w="12672">
                <a:solidFill>
                  <a:schemeClr val="bg1"/>
                </a:solidFill>
                <a:prstDash val="solid"/>
              </a:ln>
            </c:spPr>
          </c:dPt>
          <c:dPt>
            <c:idx val="4"/>
            <c:invertIfNegative val="0"/>
            <c:bubble3D val="0"/>
            <c:spPr>
              <a:solidFill>
                <a:schemeClr val="accent3">
                  <a:lumMod val="40000"/>
                  <a:lumOff val="60000"/>
                </a:schemeClr>
              </a:solidFill>
              <a:ln w="12672">
                <a:solidFill>
                  <a:schemeClr val="bg1"/>
                </a:solidFill>
                <a:prstDash val="solid"/>
              </a:ln>
            </c:spPr>
          </c:dPt>
          <c:dPt>
            <c:idx val="5"/>
            <c:invertIfNegative val="0"/>
            <c:bubble3D val="0"/>
            <c:spPr>
              <a:solidFill>
                <a:schemeClr val="accent6">
                  <a:lumMod val="40000"/>
                  <a:lumOff val="60000"/>
                </a:schemeClr>
              </a:solidFill>
              <a:ln w="12672">
                <a:solidFill>
                  <a:schemeClr val="bg1"/>
                </a:solidFill>
                <a:prstDash val="solid"/>
              </a:ln>
            </c:spPr>
          </c:dPt>
          <c:dLbls>
            <c:dLbl>
              <c:idx val="8"/>
              <c:layout>
                <c:manualLayout>
                  <c:xMode val="edge"/>
                  <c:yMode val="edge"/>
                  <c:x val="0.44946808510638298"/>
                  <c:y val="0.37229437229437201"/>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w="25344">
                <a:noFill/>
              </a:ln>
            </c:spPr>
            <c:txPr>
              <a:bodyPr/>
              <a:lstStyle/>
              <a:p>
                <a:pPr algn="l">
                  <a:defRPr sz="1397"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Sheet1!$B$4:$G$4</c:f>
              <c:numCache>
                <c:formatCode>General</c:formatCode>
                <c:ptCount val="6"/>
                <c:pt idx="0">
                  <c:v>26</c:v>
                </c:pt>
                <c:pt idx="2">
                  <c:v>27</c:v>
                </c:pt>
                <c:pt idx="3">
                  <c:v>20</c:v>
                </c:pt>
                <c:pt idx="4">
                  <c:v>23</c:v>
                </c:pt>
                <c:pt idx="5">
                  <c:v>23</c:v>
                </c:pt>
              </c:numCache>
            </c:numRef>
          </c:val>
        </c:ser>
        <c:ser>
          <c:idx val="8"/>
          <c:order val="3"/>
          <c:tx>
            <c:strRef>
              <c:f>Sheet1!$A$5</c:f>
              <c:strCache>
                <c:ptCount val="1"/>
              </c:strCache>
            </c:strRef>
          </c:tx>
          <c:spPr>
            <a:solidFill>
              <a:schemeClr val="bg2">
                <a:lumMod val="40000"/>
                <a:lumOff val="60000"/>
              </a:schemeClr>
            </a:solidFill>
            <a:ln w="12672">
              <a:solidFill>
                <a:schemeClr val="bg1"/>
              </a:solidFill>
              <a:prstDash val="solid"/>
            </a:ln>
          </c:spPr>
          <c:invertIfNegative val="0"/>
          <c:dPt>
            <c:idx val="0"/>
            <c:invertIfNegative val="0"/>
            <c:bubble3D val="0"/>
          </c:dPt>
          <c:dPt>
            <c:idx val="1"/>
            <c:invertIfNegative val="0"/>
            <c:bubble3D val="0"/>
          </c:dPt>
          <c:dPt>
            <c:idx val="2"/>
            <c:invertIfNegative val="0"/>
            <c:bubble3D val="0"/>
            <c:spPr>
              <a:solidFill>
                <a:schemeClr val="accent5">
                  <a:lumMod val="60000"/>
                  <a:lumOff val="40000"/>
                </a:schemeClr>
              </a:solidFill>
              <a:ln w="12672">
                <a:solidFill>
                  <a:schemeClr val="bg1"/>
                </a:solidFill>
                <a:prstDash val="solid"/>
              </a:ln>
            </c:spPr>
          </c:dPt>
          <c:dPt>
            <c:idx val="3"/>
            <c:invertIfNegative val="0"/>
            <c:bubble3D val="0"/>
            <c:spPr>
              <a:solidFill>
                <a:schemeClr val="accent1">
                  <a:lumMod val="60000"/>
                  <a:lumOff val="40000"/>
                </a:schemeClr>
              </a:solidFill>
              <a:ln w="12672">
                <a:solidFill>
                  <a:schemeClr val="bg1"/>
                </a:solidFill>
                <a:prstDash val="solid"/>
              </a:ln>
            </c:spPr>
          </c:dPt>
          <c:dPt>
            <c:idx val="4"/>
            <c:invertIfNegative val="0"/>
            <c:bubble3D val="0"/>
            <c:spPr>
              <a:solidFill>
                <a:schemeClr val="accent3">
                  <a:lumMod val="60000"/>
                  <a:lumOff val="40000"/>
                </a:schemeClr>
              </a:solidFill>
              <a:ln w="12672">
                <a:solidFill>
                  <a:schemeClr val="bg1"/>
                </a:solidFill>
                <a:prstDash val="solid"/>
              </a:ln>
            </c:spPr>
          </c:dPt>
          <c:dPt>
            <c:idx val="5"/>
            <c:invertIfNegative val="0"/>
            <c:bubble3D val="0"/>
            <c:spPr>
              <a:solidFill>
                <a:schemeClr val="accent6">
                  <a:lumMod val="60000"/>
                  <a:lumOff val="40000"/>
                </a:schemeClr>
              </a:solidFill>
              <a:ln w="12672">
                <a:solidFill>
                  <a:schemeClr val="bg1"/>
                </a:solidFill>
                <a:prstDash val="solid"/>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Sheet1!$B$5:$G$5</c:f>
              <c:numCache>
                <c:formatCode>General</c:formatCode>
                <c:ptCount val="6"/>
                <c:pt idx="0">
                  <c:v>10</c:v>
                </c:pt>
                <c:pt idx="2">
                  <c:v>13</c:v>
                </c:pt>
                <c:pt idx="3">
                  <c:v>4</c:v>
                </c:pt>
                <c:pt idx="4">
                  <c:v>4</c:v>
                </c:pt>
                <c:pt idx="5">
                  <c:v>7</c:v>
                </c:pt>
              </c:numCache>
            </c:numRef>
          </c:val>
        </c:ser>
        <c:ser>
          <c:idx val="2"/>
          <c:order val="4"/>
          <c:tx>
            <c:strRef>
              <c:f>Sheet1!$A$6</c:f>
              <c:strCache>
                <c:ptCount val="1"/>
              </c:strCache>
            </c:strRef>
          </c:tx>
          <c:spPr>
            <a:solidFill>
              <a:schemeClr val="bg2"/>
            </a:solidFill>
            <a:ln>
              <a:solidFill>
                <a:schemeClr val="bg1"/>
              </a:solidFill>
            </a:ln>
          </c:spPr>
          <c:invertIfNegative val="0"/>
          <c:dPt>
            <c:idx val="0"/>
            <c:invertIfNegative val="0"/>
            <c:bubble3D val="0"/>
          </c:dPt>
          <c:dPt>
            <c:idx val="1"/>
            <c:invertIfNegative val="0"/>
            <c:bubble3D val="0"/>
          </c:dPt>
          <c:dPt>
            <c:idx val="2"/>
            <c:invertIfNegative val="0"/>
            <c:bubble3D val="0"/>
            <c:spPr>
              <a:solidFill>
                <a:schemeClr val="accent5"/>
              </a:solidFill>
              <a:ln>
                <a:solidFill>
                  <a:schemeClr val="bg1"/>
                </a:solidFill>
              </a:ln>
            </c:spPr>
          </c:dPt>
          <c:dPt>
            <c:idx val="3"/>
            <c:invertIfNegative val="0"/>
            <c:bubble3D val="0"/>
            <c:spPr>
              <a:solidFill>
                <a:schemeClr val="accent1"/>
              </a:solidFill>
              <a:ln>
                <a:solidFill>
                  <a:schemeClr val="bg1"/>
                </a:solidFill>
              </a:ln>
            </c:spPr>
          </c:dPt>
          <c:dPt>
            <c:idx val="4"/>
            <c:invertIfNegative val="0"/>
            <c:bubble3D val="0"/>
            <c:spPr>
              <a:solidFill>
                <a:schemeClr val="accent3"/>
              </a:solidFill>
              <a:ln>
                <a:solidFill>
                  <a:schemeClr val="bg1"/>
                </a:solidFill>
              </a:ln>
            </c:spPr>
          </c:dPt>
          <c:dPt>
            <c:idx val="5"/>
            <c:invertIfNegative val="0"/>
            <c:bubble3D val="0"/>
            <c:spPr>
              <a:solidFill>
                <a:schemeClr val="accent6"/>
              </a:solidFill>
              <a:ln>
                <a:solidFill>
                  <a:schemeClr val="bg1"/>
                </a:solidFill>
              </a:ln>
            </c:spPr>
          </c:dPt>
          <c:dLbls>
            <c:dLbl>
              <c:idx val="3"/>
              <c:layout>
                <c:manualLayout>
                  <c:x val="1.4414414414414415E-2"/>
                  <c:y val="1.1965460978956583E-6"/>
                </c:manualLayout>
              </c:layou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Sheet1!$B$6:$G$6</c:f>
              <c:numCache>
                <c:formatCode>General</c:formatCode>
                <c:ptCount val="6"/>
                <c:pt idx="0">
                  <c:v>3</c:v>
                </c:pt>
                <c:pt idx="2">
                  <c:v>4</c:v>
                </c:pt>
                <c:pt idx="3">
                  <c:v>1</c:v>
                </c:pt>
                <c:pt idx="4">
                  <c:v>0</c:v>
                </c:pt>
                <c:pt idx="5">
                  <c:v>0</c:v>
                </c:pt>
              </c:numCache>
            </c:numRef>
          </c:val>
        </c:ser>
        <c:ser>
          <c:idx val="3"/>
          <c:order val="5"/>
          <c:tx>
            <c:strRef>
              <c:f>Sheet1!$A$7</c:f>
              <c:strCache>
                <c:ptCount val="1"/>
              </c:strCache>
            </c:strRef>
          </c:tx>
          <c:spPr>
            <a:solidFill>
              <a:srgbClr val="D5E7D7"/>
            </a:solidFill>
            <a:ln>
              <a:solidFill>
                <a:schemeClr val="bg1"/>
              </a:solidFill>
            </a:ln>
          </c:spPr>
          <c:invertIfNegative val="0"/>
          <c:dPt>
            <c:idx val="0"/>
            <c:invertIfNegative val="0"/>
            <c:bubble3D val="0"/>
            <c:spPr>
              <a:solidFill>
                <a:srgbClr val="DAEADC"/>
              </a:solidFill>
              <a:ln>
                <a:solidFill>
                  <a:schemeClr val="bg1"/>
                </a:solidFill>
              </a:ln>
            </c:spPr>
          </c:dPt>
          <c:dPt>
            <c:idx val="1"/>
            <c:invertIfNegative val="0"/>
            <c:bubble3D val="0"/>
            <c:spPr>
              <a:solidFill>
                <a:srgbClr val="E4D8E1"/>
              </a:solidFill>
              <a:ln>
                <a:solidFill>
                  <a:schemeClr val="bg1"/>
                </a:solidFill>
              </a:ln>
            </c:spPr>
          </c:dPt>
          <c:dPt>
            <c:idx val="2"/>
            <c:invertIfNegative val="0"/>
            <c:bubble3D val="0"/>
            <c:spPr>
              <a:solidFill>
                <a:schemeClr val="accent5">
                  <a:lumMod val="20000"/>
                  <a:lumOff val="80000"/>
                </a:schemeClr>
              </a:solidFill>
              <a:ln>
                <a:solidFill>
                  <a:schemeClr val="bg1"/>
                </a:solidFill>
              </a:ln>
            </c:spPr>
          </c:dPt>
          <c:dPt>
            <c:idx val="4"/>
            <c:invertIfNegative val="0"/>
            <c:bubble3D val="0"/>
            <c:spPr>
              <a:solidFill>
                <a:schemeClr val="accent3">
                  <a:lumMod val="20000"/>
                  <a:lumOff val="80000"/>
                </a:schemeClr>
              </a:solidFill>
              <a:ln>
                <a:solidFill>
                  <a:schemeClr val="bg1"/>
                </a:solidFill>
              </a:ln>
            </c:spPr>
          </c:dPt>
          <c:dPt>
            <c:idx val="5"/>
            <c:invertIfNegative val="0"/>
            <c:bubble3D val="0"/>
            <c:spPr>
              <a:solidFill>
                <a:schemeClr val="accent6">
                  <a:lumMod val="20000"/>
                  <a:lumOff val="80000"/>
                </a:schemeClr>
              </a:solidFill>
              <a:ln>
                <a:solidFill>
                  <a:schemeClr val="bg1"/>
                </a:solidFill>
              </a:ln>
            </c:spPr>
          </c:dPt>
          <c:dLbls>
            <c:dLbl>
              <c:idx val="0"/>
              <c:layout>
                <c:manualLayout>
                  <c:x val="1.0810810810810811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216216216216217E-2"/>
                  <c:y val="1.1143703925382888E-1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423423423423424E-2"/>
                  <c:y val="4.7861843915826327E-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0090090090090089E-3"/>
                  <c:y val="0"/>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Sheet1!$B$7:$G$7</c:f>
              <c:numCache>
                <c:formatCode>General</c:formatCode>
                <c:ptCount val="6"/>
                <c:pt idx="0">
                  <c:v>1</c:v>
                </c:pt>
                <c:pt idx="2">
                  <c:v>1</c:v>
                </c:pt>
                <c:pt idx="3">
                  <c:v>1</c:v>
                </c:pt>
                <c:pt idx="4">
                  <c:v>2</c:v>
                </c:pt>
                <c:pt idx="5">
                  <c:v>0</c:v>
                </c:pt>
              </c:numCache>
            </c:numRef>
          </c:val>
        </c:ser>
        <c:ser>
          <c:idx val="4"/>
          <c:order val="6"/>
          <c:tx>
            <c:strRef>
              <c:f>Sheet1!$A$8</c:f>
              <c:strCache>
                <c:ptCount val="1"/>
              </c:strCache>
            </c:strRef>
          </c:tx>
          <c:spPr>
            <a:solidFill>
              <a:srgbClr val="E7F1E8"/>
            </a:solidFill>
            <a:ln>
              <a:solidFill>
                <a:schemeClr val="bg1"/>
              </a:solidFill>
            </a:ln>
          </c:spPr>
          <c:invertIfNegative val="0"/>
          <c:dPt>
            <c:idx val="1"/>
            <c:invertIfNegative val="0"/>
            <c:bubble3D val="0"/>
            <c:spPr>
              <a:solidFill>
                <a:srgbClr val="ECE4EA"/>
              </a:solidFill>
              <a:ln>
                <a:solidFill>
                  <a:schemeClr val="bg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numCache>
            </c:numRef>
          </c:cat>
          <c:val>
            <c:numRef>
              <c:f>Sheet1!$B$8:$G$8</c:f>
              <c:numCache>
                <c:formatCode>General</c:formatCode>
                <c:ptCount val="6"/>
              </c:numCache>
            </c:numRef>
          </c:val>
        </c:ser>
        <c:dLbls>
          <c:showLegendKey val="0"/>
          <c:showVal val="1"/>
          <c:showCatName val="0"/>
          <c:showSerName val="0"/>
          <c:showPercent val="0"/>
          <c:showBubbleSize val="0"/>
        </c:dLbls>
        <c:gapWidth val="50"/>
        <c:overlap val="100"/>
        <c:axId val="35682560"/>
        <c:axId val="35696640"/>
      </c:barChart>
      <c:catAx>
        <c:axId val="35682560"/>
        <c:scaling>
          <c:orientation val="minMax"/>
        </c:scaling>
        <c:delete val="1"/>
        <c:axPos val="t"/>
        <c:numFmt formatCode="General" sourceLinked="1"/>
        <c:majorTickMark val="out"/>
        <c:minorTickMark val="none"/>
        <c:tickLblPos val="low"/>
        <c:crossAx val="35696640"/>
        <c:crosses val="autoZero"/>
        <c:auto val="1"/>
        <c:lblAlgn val="ctr"/>
        <c:lblOffset val="100"/>
        <c:tickLblSkip val="1"/>
        <c:tickMarkSkip val="1"/>
        <c:noMultiLvlLbl val="0"/>
      </c:catAx>
      <c:valAx>
        <c:axId val="35696640"/>
        <c:scaling>
          <c:orientation val="maxMin"/>
        </c:scaling>
        <c:delete val="1"/>
        <c:axPos val="l"/>
        <c:numFmt formatCode="0%" sourceLinked="1"/>
        <c:majorTickMark val="out"/>
        <c:minorTickMark val="none"/>
        <c:tickLblPos val="nextTo"/>
        <c:crossAx val="35682560"/>
        <c:crosses val="autoZero"/>
        <c:crossBetween val="between"/>
      </c:valAx>
      <c:spPr>
        <a:noFill/>
        <a:ln w="25344">
          <a:noFill/>
        </a:ln>
      </c:spPr>
    </c:plotArea>
    <c:plotVisOnly val="1"/>
    <c:dispBlanksAs val="gap"/>
    <c:showDLblsOverMax val="0"/>
  </c:chart>
  <c:spPr>
    <a:noFill/>
    <a:ln>
      <a:noFill/>
    </a:ln>
  </c:spPr>
  <c:txPr>
    <a:bodyPr/>
    <a:lstStyle/>
    <a:p>
      <a:pPr>
        <a:defRPr sz="1397"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2"/>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chemeClr val="accent2"/>
              </a:solidFill>
              <a:ln w="12529">
                <a:solidFill>
                  <a:schemeClr val="bg1"/>
                </a:solidFill>
                <a:prstDash val="solid"/>
              </a:ln>
            </c:spPr>
          </c:dPt>
          <c:dPt>
            <c:idx val="7"/>
            <c:invertIfNegative val="0"/>
            <c:bubble3D val="0"/>
            <c:spPr>
              <a:solidFill>
                <a:schemeClr val="accent2"/>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42</c:v>
                </c:pt>
              </c:numCache>
            </c:numRef>
          </c:val>
        </c:ser>
        <c:dLbls>
          <c:showLegendKey val="0"/>
          <c:showVal val="0"/>
          <c:showCatName val="0"/>
          <c:showSerName val="0"/>
          <c:showPercent val="0"/>
          <c:showBubbleSize val="0"/>
        </c:dLbls>
        <c:gapWidth val="50"/>
        <c:axId val="126941824"/>
        <c:axId val="126947712"/>
      </c:barChart>
      <c:catAx>
        <c:axId val="126941824"/>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6947712"/>
        <c:crosses val="autoZero"/>
        <c:auto val="1"/>
        <c:lblAlgn val="ctr"/>
        <c:lblOffset val="100"/>
        <c:tickLblSkip val="1"/>
        <c:tickMarkSkip val="1"/>
        <c:noMultiLvlLbl val="0"/>
      </c:catAx>
      <c:valAx>
        <c:axId val="126947712"/>
        <c:scaling>
          <c:orientation val="minMax"/>
          <c:max val="200"/>
          <c:min val="0"/>
        </c:scaling>
        <c:delete val="1"/>
        <c:axPos val="t"/>
        <c:numFmt formatCode="General" sourceLinked="1"/>
        <c:majorTickMark val="out"/>
        <c:minorTickMark val="none"/>
        <c:tickLblPos val="nextTo"/>
        <c:crossAx val="126941824"/>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5"/>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chemeClr val="accent5"/>
              </a:solidFill>
              <a:ln w="12529">
                <a:solidFill>
                  <a:schemeClr val="bg1"/>
                </a:solidFill>
                <a:prstDash val="solid"/>
              </a:ln>
            </c:spPr>
          </c:dPt>
          <c:dPt>
            <c:idx val="7"/>
            <c:invertIfNegative val="0"/>
            <c:bubble3D val="0"/>
            <c:spPr>
              <a:solidFill>
                <a:schemeClr val="accent5"/>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34</c:v>
                </c:pt>
              </c:numCache>
            </c:numRef>
          </c:val>
        </c:ser>
        <c:dLbls>
          <c:showLegendKey val="0"/>
          <c:showVal val="0"/>
          <c:showCatName val="0"/>
          <c:showSerName val="0"/>
          <c:showPercent val="0"/>
          <c:showBubbleSize val="0"/>
        </c:dLbls>
        <c:gapWidth val="50"/>
        <c:axId val="126968960"/>
        <c:axId val="126970496"/>
      </c:barChart>
      <c:catAx>
        <c:axId val="126968960"/>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6970496"/>
        <c:crosses val="autoZero"/>
        <c:auto val="1"/>
        <c:lblAlgn val="ctr"/>
        <c:lblOffset val="100"/>
        <c:tickLblSkip val="1"/>
        <c:tickMarkSkip val="1"/>
        <c:noMultiLvlLbl val="0"/>
      </c:catAx>
      <c:valAx>
        <c:axId val="126970496"/>
        <c:scaling>
          <c:orientation val="minMax"/>
          <c:max val="200"/>
          <c:min val="0"/>
        </c:scaling>
        <c:delete val="1"/>
        <c:axPos val="t"/>
        <c:numFmt formatCode="General" sourceLinked="1"/>
        <c:majorTickMark val="out"/>
        <c:minorTickMark val="none"/>
        <c:tickLblPos val="nextTo"/>
        <c:crossAx val="126968960"/>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1"/>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chemeClr val="accent1"/>
              </a:solidFill>
              <a:ln w="12529">
                <a:solidFill>
                  <a:schemeClr val="bg1"/>
                </a:solidFill>
                <a:prstDash val="solid"/>
              </a:ln>
            </c:spPr>
          </c:dPt>
          <c:dPt>
            <c:idx val="7"/>
            <c:invertIfNegative val="0"/>
            <c:bubble3D val="0"/>
            <c:spPr>
              <a:solidFill>
                <a:schemeClr val="accent1"/>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53</c:v>
                </c:pt>
              </c:numCache>
            </c:numRef>
          </c:val>
        </c:ser>
        <c:dLbls>
          <c:showLegendKey val="0"/>
          <c:showVal val="0"/>
          <c:showCatName val="0"/>
          <c:showSerName val="0"/>
          <c:showPercent val="0"/>
          <c:showBubbleSize val="0"/>
        </c:dLbls>
        <c:gapWidth val="50"/>
        <c:axId val="126999936"/>
        <c:axId val="127005824"/>
      </c:barChart>
      <c:catAx>
        <c:axId val="126999936"/>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7005824"/>
        <c:crosses val="autoZero"/>
        <c:auto val="1"/>
        <c:lblAlgn val="ctr"/>
        <c:lblOffset val="100"/>
        <c:tickLblSkip val="1"/>
        <c:tickMarkSkip val="1"/>
        <c:noMultiLvlLbl val="0"/>
      </c:catAx>
      <c:valAx>
        <c:axId val="127005824"/>
        <c:scaling>
          <c:orientation val="minMax"/>
          <c:max val="200"/>
          <c:min val="0"/>
        </c:scaling>
        <c:delete val="1"/>
        <c:axPos val="t"/>
        <c:numFmt formatCode="General" sourceLinked="1"/>
        <c:majorTickMark val="out"/>
        <c:minorTickMark val="none"/>
        <c:tickLblPos val="nextTo"/>
        <c:crossAx val="126999936"/>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3"/>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chemeClr val="accent3"/>
              </a:solidFill>
              <a:ln w="12529">
                <a:solidFill>
                  <a:schemeClr val="bg1"/>
                </a:solidFill>
                <a:prstDash val="solid"/>
              </a:ln>
            </c:spPr>
          </c:dPt>
          <c:dPt>
            <c:idx val="7"/>
            <c:invertIfNegative val="0"/>
            <c:bubble3D val="0"/>
            <c:spPr>
              <a:solidFill>
                <a:schemeClr val="accent3"/>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68</c:v>
                </c:pt>
              </c:numCache>
            </c:numRef>
          </c:val>
        </c:ser>
        <c:dLbls>
          <c:showLegendKey val="0"/>
          <c:showVal val="0"/>
          <c:showCatName val="0"/>
          <c:showSerName val="0"/>
          <c:showPercent val="0"/>
          <c:showBubbleSize val="0"/>
        </c:dLbls>
        <c:gapWidth val="50"/>
        <c:axId val="127080320"/>
        <c:axId val="127081856"/>
      </c:barChart>
      <c:catAx>
        <c:axId val="127080320"/>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7081856"/>
        <c:crosses val="autoZero"/>
        <c:auto val="1"/>
        <c:lblAlgn val="ctr"/>
        <c:lblOffset val="100"/>
        <c:tickLblSkip val="1"/>
        <c:tickMarkSkip val="1"/>
        <c:noMultiLvlLbl val="0"/>
      </c:catAx>
      <c:valAx>
        <c:axId val="127081856"/>
        <c:scaling>
          <c:orientation val="minMax"/>
          <c:max val="200"/>
          <c:min val="0"/>
        </c:scaling>
        <c:delete val="1"/>
        <c:axPos val="t"/>
        <c:numFmt formatCode="General" sourceLinked="1"/>
        <c:majorTickMark val="out"/>
        <c:minorTickMark val="none"/>
        <c:tickLblPos val="nextTo"/>
        <c:crossAx val="127080320"/>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6"/>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spPr>
              <a:solidFill>
                <a:schemeClr val="accent6"/>
              </a:solidFill>
              <a:ln w="12529">
                <a:solidFill>
                  <a:schemeClr val="bg1"/>
                </a:solidFill>
                <a:prstDash val="solid"/>
              </a:ln>
            </c:spPr>
          </c:dPt>
          <c:dPt>
            <c:idx val="7"/>
            <c:invertIfNegative val="0"/>
            <c:bubble3D val="0"/>
            <c:spPr>
              <a:solidFill>
                <a:schemeClr val="accent6"/>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73</c:v>
                </c:pt>
              </c:numCache>
            </c:numRef>
          </c:val>
        </c:ser>
        <c:dLbls>
          <c:showLegendKey val="0"/>
          <c:showVal val="0"/>
          <c:showCatName val="0"/>
          <c:showSerName val="0"/>
          <c:showPercent val="0"/>
          <c:showBubbleSize val="0"/>
        </c:dLbls>
        <c:gapWidth val="50"/>
        <c:axId val="127115648"/>
        <c:axId val="127117184"/>
      </c:barChart>
      <c:catAx>
        <c:axId val="127115648"/>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7117184"/>
        <c:crosses val="autoZero"/>
        <c:auto val="1"/>
        <c:lblAlgn val="ctr"/>
        <c:lblOffset val="100"/>
        <c:tickLblSkip val="1"/>
        <c:tickMarkSkip val="1"/>
        <c:noMultiLvlLbl val="0"/>
      </c:catAx>
      <c:valAx>
        <c:axId val="127117184"/>
        <c:scaling>
          <c:orientation val="minMax"/>
          <c:max val="200"/>
          <c:min val="0"/>
        </c:scaling>
        <c:delete val="1"/>
        <c:axPos val="t"/>
        <c:numFmt formatCode="General" sourceLinked="1"/>
        <c:majorTickMark val="out"/>
        <c:minorTickMark val="none"/>
        <c:tickLblPos val="nextTo"/>
        <c:crossAx val="127115648"/>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1"/>
            </a:solidFill>
            <a:ln w="12529">
              <a:solidFill>
                <a:schemeClr val="bg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numCache>
            </c:numRef>
          </c:cat>
          <c:val>
            <c:numRef>
              <c:f>Sheet1!$B$2:$B$8</c:f>
              <c:numCache>
                <c:formatCode>General</c:formatCode>
                <c:ptCount val="7"/>
                <c:pt idx="0">
                  <c:v>56</c:v>
                </c:pt>
                <c:pt idx="1">
                  <c:v>19</c:v>
                </c:pt>
                <c:pt idx="2">
                  <c:v>19</c:v>
                </c:pt>
                <c:pt idx="3">
                  <c:v>9</c:v>
                </c:pt>
                <c:pt idx="4">
                  <c:v>5</c:v>
                </c:pt>
                <c:pt idx="5">
                  <c:v>4</c:v>
                </c:pt>
                <c:pt idx="6">
                  <c:v>2</c:v>
                </c:pt>
              </c:numCache>
            </c:numRef>
          </c:val>
        </c:ser>
        <c:dLbls>
          <c:showLegendKey val="0"/>
          <c:showVal val="0"/>
          <c:showCatName val="0"/>
          <c:showSerName val="0"/>
          <c:showPercent val="0"/>
          <c:showBubbleSize val="0"/>
        </c:dLbls>
        <c:gapWidth val="50"/>
        <c:axId val="125680640"/>
        <c:axId val="125698816"/>
      </c:barChart>
      <c:catAx>
        <c:axId val="125680640"/>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25698816"/>
        <c:crosses val="autoZero"/>
        <c:auto val="1"/>
        <c:lblAlgn val="ctr"/>
        <c:lblOffset val="100"/>
        <c:tickLblSkip val="1"/>
        <c:tickMarkSkip val="1"/>
        <c:noMultiLvlLbl val="0"/>
      </c:catAx>
      <c:valAx>
        <c:axId val="125698816"/>
        <c:scaling>
          <c:orientation val="minMax"/>
          <c:max val="200"/>
          <c:min val="0"/>
        </c:scaling>
        <c:delete val="1"/>
        <c:axPos val="t"/>
        <c:numFmt formatCode="General" sourceLinked="1"/>
        <c:majorTickMark val="out"/>
        <c:minorTickMark val="none"/>
        <c:tickLblPos val="nextTo"/>
        <c:crossAx val="125680640"/>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556832694764E-2"/>
          <c:y val="0.13819568464485432"/>
          <c:w val="0.89208173690932313"/>
          <c:h val="0.86180422264875245"/>
        </c:manualLayout>
      </c:layout>
      <c:barChart>
        <c:barDir val="bar"/>
        <c:grouping val="stacked"/>
        <c:varyColors val="0"/>
        <c:ser>
          <c:idx val="0"/>
          <c:order val="0"/>
          <c:tx>
            <c:strRef>
              <c:f>Sheet1!$B$1</c:f>
              <c:strCache>
                <c:ptCount val="1"/>
              </c:strCache>
            </c:strRef>
          </c:tx>
          <c:spPr>
            <a:solidFill>
              <a:schemeClr val="bg2">
                <a:lumMod val="40000"/>
                <a:lumOff val="60000"/>
              </a:schemeClr>
            </a:solidFill>
            <a:ln w="12680">
              <a:solidFill>
                <a:schemeClr val="bg1"/>
              </a:solidFill>
              <a:prstDash val="solid"/>
            </a:ln>
          </c:spPr>
          <c:invertIfNegative val="0"/>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8301605079848412E-3"/>
                  <c:y val="2.5665706796178115E-3"/>
                </c:manualLayout>
              </c:layout>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tx>
                <c:rich>
                  <a:bodyPr/>
                  <a:lstStyle/>
                  <a:p>
                    <a:r>
                      <a:rPr lang="en-US" dirty="0" smtClean="0"/>
                      <a:t>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General</c:formatCode>
                <c:ptCount val="9"/>
                <c:pt idx="0">
                  <c:v>-12</c:v>
                </c:pt>
                <c:pt idx="1">
                  <c:v>-7</c:v>
                </c:pt>
                <c:pt idx="2">
                  <c:v>-7</c:v>
                </c:pt>
                <c:pt idx="3">
                  <c:v>-5</c:v>
                </c:pt>
                <c:pt idx="4">
                  <c:v>-10</c:v>
                </c:pt>
                <c:pt idx="5">
                  <c:v>-12</c:v>
                </c:pt>
                <c:pt idx="6">
                  <c:v>-6</c:v>
                </c:pt>
                <c:pt idx="7">
                  <c:v>-14</c:v>
                </c:pt>
              </c:numCache>
            </c:numRef>
          </c:val>
        </c:ser>
        <c:ser>
          <c:idx val="3"/>
          <c:order val="1"/>
          <c:tx>
            <c:strRef>
              <c:f>Sheet1!$C$1</c:f>
              <c:strCache>
                <c:ptCount val="1"/>
              </c:strCache>
            </c:strRef>
          </c:tx>
          <c:spPr>
            <a:solidFill>
              <a:schemeClr val="bg2"/>
            </a:solidFill>
            <a:ln w="12680">
              <a:solidFill>
                <a:schemeClr val="bg1"/>
              </a:solidFill>
              <a:prstDash val="solid"/>
            </a:ln>
          </c:spPr>
          <c:invertIfNegative val="0"/>
          <c:dLbls>
            <c:dLbl>
              <c:idx val="0"/>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2077124183006534E-2"/>
                  <c:y val="2.5673790483358013E-3"/>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dirty="0"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en-US" dirty="0" smtClean="0"/>
                      <a:t>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tx>
                <c:rich>
                  <a:bodyPr/>
                  <a:lstStyle/>
                  <a:p>
                    <a:r>
                      <a:rPr lang="en-US" dirty="0"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7.0754012699621033E-2"/>
                  <c:y val="9.4106504459616478E-17"/>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Sheet1!$C$2:$C$10</c:f>
              <c:numCache>
                <c:formatCode>General</c:formatCode>
                <c:ptCount val="9"/>
                <c:pt idx="0">
                  <c:v>-4</c:v>
                </c:pt>
                <c:pt idx="1">
                  <c:v>-2</c:v>
                </c:pt>
                <c:pt idx="2">
                  <c:v>0</c:v>
                </c:pt>
                <c:pt idx="3">
                  <c:v>-4</c:v>
                </c:pt>
                <c:pt idx="4">
                  <c:v>-2</c:v>
                </c:pt>
                <c:pt idx="5">
                  <c:v>-3</c:v>
                </c:pt>
                <c:pt idx="6">
                  <c:v>-2</c:v>
                </c:pt>
                <c:pt idx="7">
                  <c:v>0</c:v>
                </c:pt>
              </c:numCache>
            </c:numRef>
          </c:val>
        </c:ser>
        <c:ser>
          <c:idx val="1"/>
          <c:order val="2"/>
          <c:tx>
            <c:strRef>
              <c:f>Sheet1!$D$1</c:f>
              <c:strCache>
                <c:ptCount val="1"/>
              </c:strCache>
            </c:strRef>
          </c:tx>
          <c:spPr>
            <a:solidFill>
              <a:schemeClr val="accent2">
                <a:lumMod val="20000"/>
                <a:lumOff val="8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General</c:formatCode>
                <c:ptCount val="9"/>
                <c:pt idx="0">
                  <c:v>53</c:v>
                </c:pt>
                <c:pt idx="1">
                  <c:v>46</c:v>
                </c:pt>
                <c:pt idx="2">
                  <c:v>52</c:v>
                </c:pt>
                <c:pt idx="3">
                  <c:v>42</c:v>
                </c:pt>
                <c:pt idx="4">
                  <c:v>47</c:v>
                </c:pt>
                <c:pt idx="5">
                  <c:v>52</c:v>
                </c:pt>
                <c:pt idx="6">
                  <c:v>43</c:v>
                </c:pt>
                <c:pt idx="7">
                  <c:v>47</c:v>
                </c:pt>
              </c:numCache>
            </c:numRef>
          </c:val>
        </c:ser>
        <c:ser>
          <c:idx val="2"/>
          <c:order val="3"/>
          <c:tx>
            <c:strRef>
              <c:f>Sheet1!$E$1</c:f>
              <c:strCache>
                <c:ptCount val="1"/>
              </c:strCache>
            </c:strRef>
          </c:tx>
          <c:spPr>
            <a:solidFill>
              <a:schemeClr val="accent2"/>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pt idx="0">
                  <c:v>7</c:v>
                </c:pt>
                <c:pt idx="1">
                  <c:v>19</c:v>
                </c:pt>
                <c:pt idx="2">
                  <c:v>21</c:v>
                </c:pt>
                <c:pt idx="3">
                  <c:v>15</c:v>
                </c:pt>
                <c:pt idx="4">
                  <c:v>15</c:v>
                </c:pt>
                <c:pt idx="5">
                  <c:v>10</c:v>
                </c:pt>
                <c:pt idx="6">
                  <c:v>17</c:v>
                </c:pt>
                <c:pt idx="7">
                  <c:v>20</c:v>
                </c:pt>
              </c:numCache>
            </c:numRef>
          </c:val>
        </c:ser>
        <c:dLbls>
          <c:showLegendKey val="0"/>
          <c:showVal val="1"/>
          <c:showCatName val="0"/>
          <c:showSerName val="0"/>
          <c:showPercent val="0"/>
          <c:showBubbleSize val="0"/>
        </c:dLbls>
        <c:gapWidth val="30"/>
        <c:overlap val="100"/>
        <c:axId val="41186432"/>
        <c:axId val="41187968"/>
      </c:barChart>
      <c:catAx>
        <c:axId val="41186432"/>
        <c:scaling>
          <c:orientation val="maxMin"/>
        </c:scaling>
        <c:delete val="0"/>
        <c:axPos val="l"/>
        <c:numFmt formatCode="General" sourceLinked="1"/>
        <c:majorTickMark val="none"/>
        <c:minorTickMark val="none"/>
        <c:tickLblPos val="none"/>
        <c:spPr>
          <a:ln>
            <a:solidFill>
              <a:schemeClr val="tx1"/>
            </a:solidFill>
          </a:ln>
        </c:spPr>
        <c:crossAx val="41187968"/>
        <c:crosses val="autoZero"/>
        <c:auto val="0"/>
        <c:lblAlgn val="ctr"/>
        <c:lblOffset val="100"/>
        <c:noMultiLvlLbl val="0"/>
      </c:catAx>
      <c:valAx>
        <c:axId val="41187968"/>
        <c:scaling>
          <c:orientation val="minMax"/>
          <c:max val="120"/>
          <c:min val="-120"/>
        </c:scaling>
        <c:delete val="1"/>
        <c:axPos val="t"/>
        <c:numFmt formatCode="General" sourceLinked="1"/>
        <c:majorTickMark val="out"/>
        <c:minorTickMark val="none"/>
        <c:tickLblPos val="nextTo"/>
        <c:crossAx val="41186432"/>
        <c:crosses val="autoZero"/>
        <c:crossBetween val="between"/>
      </c:valAx>
      <c:spPr>
        <a:noFill/>
        <a:ln w="25360">
          <a:noFill/>
        </a:ln>
      </c:spPr>
    </c:plotArea>
    <c:plotVisOnly val="1"/>
    <c:dispBlanksAs val="gap"/>
    <c:showDLblsOverMax val="0"/>
  </c:chart>
  <c:spPr>
    <a:noFill/>
    <a:ln>
      <a:noFill/>
    </a:ln>
  </c:spPr>
  <c:txPr>
    <a:bodyPr/>
    <a:lstStyle/>
    <a:p>
      <a:pPr>
        <a:defRPr sz="1398"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556832694764E-2"/>
          <c:y val="0.13819568464485432"/>
          <c:w val="0.89208173690932313"/>
          <c:h val="0.86180422264875245"/>
        </c:manualLayout>
      </c:layout>
      <c:barChart>
        <c:barDir val="bar"/>
        <c:grouping val="stacked"/>
        <c:varyColors val="0"/>
        <c:ser>
          <c:idx val="0"/>
          <c:order val="0"/>
          <c:tx>
            <c:strRef>
              <c:f>Sheet1!$B$1</c:f>
              <c:strCache>
                <c:ptCount val="1"/>
              </c:strCache>
            </c:strRef>
          </c:tx>
          <c:spPr>
            <a:solidFill>
              <a:schemeClr val="bg2">
                <a:lumMod val="40000"/>
                <a:lumOff val="60000"/>
              </a:schemeClr>
            </a:solidFill>
            <a:ln w="12680">
              <a:solidFill>
                <a:schemeClr val="bg1"/>
              </a:solidFill>
              <a:prstDash val="solid"/>
            </a:ln>
          </c:spPr>
          <c:invertIfNegative val="0"/>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layout/>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General</c:formatCode>
                <c:ptCount val="9"/>
                <c:pt idx="0">
                  <c:v>-1</c:v>
                </c:pt>
                <c:pt idx="1">
                  <c:v>-10</c:v>
                </c:pt>
                <c:pt idx="2">
                  <c:v>-11</c:v>
                </c:pt>
                <c:pt idx="3">
                  <c:v>-10</c:v>
                </c:pt>
                <c:pt idx="4">
                  <c:v>-4</c:v>
                </c:pt>
                <c:pt idx="5">
                  <c:v>-9</c:v>
                </c:pt>
                <c:pt idx="6">
                  <c:v>-8</c:v>
                </c:pt>
                <c:pt idx="7">
                  <c:v>-8</c:v>
                </c:pt>
              </c:numCache>
            </c:numRef>
          </c:val>
        </c:ser>
        <c:ser>
          <c:idx val="3"/>
          <c:order val="1"/>
          <c:tx>
            <c:strRef>
              <c:f>Sheet1!$C$1</c:f>
              <c:strCache>
                <c:ptCount val="1"/>
              </c:strCache>
            </c:strRef>
          </c:tx>
          <c:spPr>
            <a:solidFill>
              <a:schemeClr val="bg2"/>
            </a:solidFill>
            <a:ln w="12680">
              <a:solidFill>
                <a:schemeClr val="bg1"/>
              </a:solidFill>
              <a:prstDash val="solid"/>
            </a:ln>
          </c:spPr>
          <c:invertIfNegative val="0"/>
          <c:dLbls>
            <c:dLbl>
              <c:idx val="0"/>
              <c:layout/>
              <c:tx>
                <c:rich>
                  <a:bodyPr/>
                  <a:lstStyle/>
                  <a:p>
                    <a:r>
                      <a:rPr lang="en-US" dirty="0" smtClean="0"/>
                      <a:t>85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74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dirty="0" smtClean="0"/>
                      <a:t>77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dirty="0" smtClean="0"/>
                      <a:t>81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dirty="0" smtClean="0"/>
                      <a:t>83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en-US" dirty="0" smtClean="0"/>
                      <a:t>88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tx>
                <c:rich>
                  <a:bodyPr/>
                  <a:lstStyle/>
                  <a:p>
                    <a:r>
                      <a:rPr lang="en-US" dirty="0" smtClean="0"/>
                      <a:t>73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tx>
                <c:rich>
                  <a:bodyPr/>
                  <a:lstStyle/>
                  <a:p>
                    <a:r>
                      <a:rPr lang="en-US" dirty="0" smtClean="0"/>
                      <a:t>78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Sheet1!$C$2:$C$10</c:f>
              <c:numCache>
                <c:formatCode>General</c:formatCode>
                <c:ptCount val="9"/>
                <c:pt idx="0">
                  <c:v>-85</c:v>
                </c:pt>
                <c:pt idx="1">
                  <c:v>-74</c:v>
                </c:pt>
                <c:pt idx="2">
                  <c:v>-77</c:v>
                </c:pt>
                <c:pt idx="3">
                  <c:v>-81</c:v>
                </c:pt>
                <c:pt idx="4">
                  <c:v>-83</c:v>
                </c:pt>
                <c:pt idx="5">
                  <c:v>-88</c:v>
                </c:pt>
                <c:pt idx="6">
                  <c:v>-73</c:v>
                </c:pt>
                <c:pt idx="7">
                  <c:v>-78</c:v>
                </c:pt>
              </c:numCache>
            </c:numRef>
          </c:val>
        </c:ser>
        <c:ser>
          <c:idx val="1"/>
          <c:order val="2"/>
          <c:tx>
            <c:strRef>
              <c:f>Sheet1!$D$1</c:f>
              <c:strCache>
                <c:ptCount val="1"/>
              </c:strCache>
            </c:strRef>
          </c:tx>
          <c:spPr>
            <a:solidFill>
              <a:schemeClr val="accent2">
                <a:lumMod val="20000"/>
                <a:lumOff val="80000"/>
              </a:schemeClr>
            </a:solidFill>
            <a:ln>
              <a:solidFill>
                <a:schemeClr val="bg1"/>
              </a:solidFill>
            </a:ln>
          </c:spPr>
          <c:invertIfNegative val="0"/>
          <c:dLbls>
            <c:dLbl>
              <c:idx val="5"/>
              <c:layout>
                <c:manualLayout>
                  <c:x val="1.9811123555893886E-2"/>
                  <c:y val="2.5667727717973089E-3"/>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General</c:formatCode>
                <c:ptCount val="9"/>
                <c:pt idx="0">
                  <c:v>5</c:v>
                </c:pt>
                <c:pt idx="1">
                  <c:v>1</c:v>
                </c:pt>
                <c:pt idx="2">
                  <c:v>8</c:v>
                </c:pt>
                <c:pt idx="3">
                  <c:v>7</c:v>
                </c:pt>
                <c:pt idx="4">
                  <c:v>5</c:v>
                </c:pt>
                <c:pt idx="5">
                  <c:v>0</c:v>
                </c:pt>
                <c:pt idx="6">
                  <c:v>11</c:v>
                </c:pt>
                <c:pt idx="7">
                  <c:v>6</c:v>
                </c:pt>
              </c:numCache>
            </c:numRef>
          </c:val>
        </c:ser>
        <c:ser>
          <c:idx val="2"/>
          <c:order val="3"/>
          <c:tx>
            <c:strRef>
              <c:f>Sheet1!$E$1</c:f>
              <c:strCache>
                <c:ptCount val="1"/>
              </c:strCache>
            </c:strRef>
          </c:tx>
          <c:spPr>
            <a:solidFill>
              <a:schemeClr val="accent2"/>
            </a:solidFill>
            <a:ln>
              <a:solidFill>
                <a:schemeClr val="bg1"/>
              </a:solidFill>
            </a:ln>
          </c:spPr>
          <c:invertIfNegative val="0"/>
          <c:dLbls>
            <c:dLbl>
              <c:idx val="3"/>
              <c:layout>
                <c:manualLayout>
                  <c:x val="1.9811123555893886E-2"/>
                  <c:y val="0"/>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6.5093691683651339E-2"/>
                  <c:y val="2.5667727717973089E-3"/>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pt idx="0">
                  <c:v>4</c:v>
                </c:pt>
                <c:pt idx="1">
                  <c:v>12</c:v>
                </c:pt>
                <c:pt idx="2">
                  <c:v>1</c:v>
                </c:pt>
                <c:pt idx="3">
                  <c:v>0</c:v>
                </c:pt>
                <c:pt idx="4">
                  <c:v>3</c:v>
                </c:pt>
                <c:pt idx="5">
                  <c:v>0</c:v>
                </c:pt>
                <c:pt idx="6">
                  <c:v>5</c:v>
                </c:pt>
                <c:pt idx="7">
                  <c:v>7</c:v>
                </c:pt>
              </c:numCache>
            </c:numRef>
          </c:val>
        </c:ser>
        <c:dLbls>
          <c:showLegendKey val="0"/>
          <c:showVal val="1"/>
          <c:showCatName val="0"/>
          <c:showSerName val="0"/>
          <c:showPercent val="0"/>
          <c:showBubbleSize val="0"/>
        </c:dLbls>
        <c:gapWidth val="30"/>
        <c:overlap val="100"/>
        <c:axId val="40973440"/>
        <c:axId val="40974976"/>
      </c:barChart>
      <c:catAx>
        <c:axId val="40973440"/>
        <c:scaling>
          <c:orientation val="maxMin"/>
        </c:scaling>
        <c:delete val="0"/>
        <c:axPos val="l"/>
        <c:numFmt formatCode="General" sourceLinked="1"/>
        <c:majorTickMark val="none"/>
        <c:minorTickMark val="none"/>
        <c:tickLblPos val="none"/>
        <c:spPr>
          <a:ln>
            <a:solidFill>
              <a:schemeClr val="tx1"/>
            </a:solidFill>
          </a:ln>
        </c:spPr>
        <c:crossAx val="40974976"/>
        <c:crosses val="autoZero"/>
        <c:auto val="0"/>
        <c:lblAlgn val="ctr"/>
        <c:lblOffset val="100"/>
        <c:noMultiLvlLbl val="0"/>
      </c:catAx>
      <c:valAx>
        <c:axId val="40974976"/>
        <c:scaling>
          <c:orientation val="minMax"/>
          <c:max val="120"/>
          <c:min val="-120"/>
        </c:scaling>
        <c:delete val="1"/>
        <c:axPos val="t"/>
        <c:numFmt formatCode="General" sourceLinked="1"/>
        <c:majorTickMark val="out"/>
        <c:minorTickMark val="none"/>
        <c:tickLblPos val="nextTo"/>
        <c:crossAx val="40973440"/>
        <c:crosses val="autoZero"/>
        <c:crossBetween val="between"/>
      </c:valAx>
      <c:spPr>
        <a:noFill/>
        <a:ln w="25360">
          <a:noFill/>
        </a:ln>
      </c:spPr>
    </c:plotArea>
    <c:plotVisOnly val="1"/>
    <c:dispBlanksAs val="gap"/>
    <c:showDLblsOverMax val="0"/>
  </c:chart>
  <c:spPr>
    <a:noFill/>
    <a:ln>
      <a:noFill/>
    </a:ln>
  </c:spPr>
  <c:txPr>
    <a:bodyPr/>
    <a:lstStyle/>
    <a:p>
      <a:pPr>
        <a:defRPr sz="1398"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556832694764E-2"/>
          <c:y val="0.13819568464485432"/>
          <c:w val="0.89208173690932313"/>
          <c:h val="0.86180422264875245"/>
        </c:manualLayout>
      </c:layout>
      <c:barChart>
        <c:barDir val="bar"/>
        <c:grouping val="stacked"/>
        <c:varyColors val="0"/>
        <c:ser>
          <c:idx val="0"/>
          <c:order val="0"/>
          <c:tx>
            <c:strRef>
              <c:f>Sheet1!$B$1</c:f>
              <c:strCache>
                <c:ptCount val="1"/>
              </c:strCache>
            </c:strRef>
          </c:tx>
          <c:spPr>
            <a:solidFill>
              <a:schemeClr val="accent2">
                <a:lumMod val="40000"/>
                <a:lumOff val="60000"/>
              </a:schemeClr>
            </a:solidFill>
            <a:ln w="12680">
              <a:solidFill>
                <a:schemeClr val="bg1"/>
              </a:solidFill>
              <a:prstDash val="solid"/>
            </a:ln>
          </c:spPr>
          <c:invertIfNegative val="0"/>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15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General</c:formatCode>
                <c:ptCount val="9"/>
                <c:pt idx="0">
                  <c:v>-12</c:v>
                </c:pt>
                <c:pt idx="1">
                  <c:v>-9</c:v>
                </c:pt>
                <c:pt idx="2">
                  <c:v>-13</c:v>
                </c:pt>
                <c:pt idx="3">
                  <c:v>-12</c:v>
                </c:pt>
                <c:pt idx="4">
                  <c:v>-8</c:v>
                </c:pt>
                <c:pt idx="5">
                  <c:v>-15</c:v>
                </c:pt>
                <c:pt idx="6">
                  <c:v>-6</c:v>
                </c:pt>
                <c:pt idx="7">
                  <c:v>-15</c:v>
                </c:pt>
              </c:numCache>
            </c:numRef>
          </c:val>
        </c:ser>
        <c:ser>
          <c:idx val="3"/>
          <c:order val="1"/>
          <c:tx>
            <c:strRef>
              <c:f>Sheet1!$C$1</c:f>
              <c:strCache>
                <c:ptCount val="1"/>
              </c:strCache>
            </c:strRef>
          </c:tx>
          <c:spPr>
            <a:solidFill>
              <a:schemeClr val="accent2"/>
            </a:solidFill>
            <a:ln w="12680">
              <a:solidFill>
                <a:schemeClr val="bg1"/>
              </a:solidFill>
              <a:prstDash val="solid"/>
            </a:ln>
          </c:spPr>
          <c:invertIfNegative val="0"/>
          <c:dLbls>
            <c:dLbl>
              <c:idx val="0"/>
              <c:tx>
                <c:rich>
                  <a:bodyPr/>
                  <a:lstStyle/>
                  <a:p>
                    <a:r>
                      <a:rPr lang="en-US" dirty="0" smtClean="0"/>
                      <a:t>48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41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52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51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Sheet1!$C$2:$C$10</c:f>
              <c:numCache>
                <c:formatCode>General</c:formatCode>
                <c:ptCount val="9"/>
                <c:pt idx="0">
                  <c:v>-48</c:v>
                </c:pt>
                <c:pt idx="1">
                  <c:v>-51</c:v>
                </c:pt>
                <c:pt idx="2">
                  <c:v>-41</c:v>
                </c:pt>
                <c:pt idx="3">
                  <c:v>-36</c:v>
                </c:pt>
                <c:pt idx="4">
                  <c:v>-52</c:v>
                </c:pt>
                <c:pt idx="5">
                  <c:v>-51</c:v>
                </c:pt>
                <c:pt idx="6">
                  <c:v>-35</c:v>
                </c:pt>
                <c:pt idx="7">
                  <c:v>-21</c:v>
                </c:pt>
              </c:numCache>
            </c:numRef>
          </c:val>
        </c:ser>
        <c:ser>
          <c:idx val="1"/>
          <c:order val="2"/>
          <c:tx>
            <c:strRef>
              <c:f>Sheet1!$D$1</c:f>
              <c:strCache>
                <c:ptCount val="1"/>
              </c:strCache>
            </c:strRef>
          </c:tx>
          <c:spPr>
            <a:solidFill>
              <a:schemeClr val="bg2">
                <a:lumMod val="40000"/>
                <a:lumOff val="6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General</c:formatCode>
                <c:ptCount val="9"/>
                <c:pt idx="0">
                  <c:v>20</c:v>
                </c:pt>
                <c:pt idx="1">
                  <c:v>18</c:v>
                </c:pt>
                <c:pt idx="2">
                  <c:v>17</c:v>
                </c:pt>
                <c:pt idx="3">
                  <c:v>24</c:v>
                </c:pt>
                <c:pt idx="4">
                  <c:v>20</c:v>
                </c:pt>
                <c:pt idx="5">
                  <c:v>17</c:v>
                </c:pt>
                <c:pt idx="6">
                  <c:v>24</c:v>
                </c:pt>
                <c:pt idx="7">
                  <c:v>28</c:v>
                </c:pt>
              </c:numCache>
            </c:numRef>
          </c:val>
        </c:ser>
        <c:ser>
          <c:idx val="2"/>
          <c:order val="3"/>
          <c:tx>
            <c:strRef>
              <c:f>Sheet1!$E$1</c:f>
              <c:strCache>
                <c:ptCount val="1"/>
              </c:strCache>
            </c:strRef>
          </c:tx>
          <c:spPr>
            <a:solidFill>
              <a:schemeClr val="bg2"/>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pt idx="0">
                  <c:v>9</c:v>
                </c:pt>
                <c:pt idx="1">
                  <c:v>11</c:v>
                </c:pt>
                <c:pt idx="2">
                  <c:v>16</c:v>
                </c:pt>
                <c:pt idx="3">
                  <c:v>16</c:v>
                </c:pt>
                <c:pt idx="4">
                  <c:v>12</c:v>
                </c:pt>
                <c:pt idx="5">
                  <c:v>8</c:v>
                </c:pt>
                <c:pt idx="6">
                  <c:v>22</c:v>
                </c:pt>
                <c:pt idx="7">
                  <c:v>24</c:v>
                </c:pt>
              </c:numCache>
            </c:numRef>
          </c:val>
        </c:ser>
        <c:dLbls>
          <c:showLegendKey val="0"/>
          <c:showVal val="1"/>
          <c:showCatName val="0"/>
          <c:showSerName val="0"/>
          <c:showPercent val="0"/>
          <c:showBubbleSize val="0"/>
        </c:dLbls>
        <c:gapWidth val="30"/>
        <c:overlap val="100"/>
        <c:axId val="98800768"/>
        <c:axId val="98802304"/>
      </c:barChart>
      <c:catAx>
        <c:axId val="98800768"/>
        <c:scaling>
          <c:orientation val="maxMin"/>
        </c:scaling>
        <c:delete val="0"/>
        <c:axPos val="l"/>
        <c:numFmt formatCode="General" sourceLinked="1"/>
        <c:majorTickMark val="none"/>
        <c:minorTickMark val="none"/>
        <c:tickLblPos val="none"/>
        <c:spPr>
          <a:ln>
            <a:solidFill>
              <a:schemeClr val="tx1"/>
            </a:solidFill>
          </a:ln>
        </c:spPr>
        <c:crossAx val="98802304"/>
        <c:crosses val="autoZero"/>
        <c:auto val="0"/>
        <c:lblAlgn val="ctr"/>
        <c:lblOffset val="100"/>
        <c:noMultiLvlLbl val="0"/>
      </c:catAx>
      <c:valAx>
        <c:axId val="98802304"/>
        <c:scaling>
          <c:orientation val="minMax"/>
          <c:max val="120"/>
          <c:min val="-120"/>
        </c:scaling>
        <c:delete val="1"/>
        <c:axPos val="t"/>
        <c:numFmt formatCode="General" sourceLinked="1"/>
        <c:majorTickMark val="out"/>
        <c:minorTickMark val="none"/>
        <c:tickLblPos val="nextTo"/>
        <c:crossAx val="98800768"/>
        <c:crosses val="autoZero"/>
        <c:crossBetween val="between"/>
      </c:valAx>
      <c:spPr>
        <a:noFill/>
        <a:ln w="25360">
          <a:noFill/>
        </a:ln>
      </c:spPr>
    </c:plotArea>
    <c:plotVisOnly val="1"/>
    <c:dispBlanksAs val="gap"/>
    <c:showDLblsOverMax val="0"/>
  </c:chart>
  <c:spPr>
    <a:noFill/>
    <a:ln>
      <a:noFill/>
    </a:ln>
  </c:spPr>
  <c:txPr>
    <a:bodyPr/>
    <a:lstStyle/>
    <a:p>
      <a:pPr>
        <a:defRPr sz="1398"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51993676137486E-2"/>
          <c:y val="0"/>
          <c:w val="0.96078431372549022"/>
          <c:h val="1"/>
        </c:manualLayout>
      </c:layout>
      <c:barChart>
        <c:barDir val="bar"/>
        <c:grouping val="clustered"/>
        <c:varyColors val="0"/>
        <c:ser>
          <c:idx val="0"/>
          <c:order val="0"/>
          <c:tx>
            <c:strRef>
              <c:f>Sheet1!$B$1</c:f>
              <c:strCache>
                <c:ptCount val="1"/>
                <c:pt idx="0">
                  <c:v>1st Mention</c:v>
                </c:pt>
              </c:strCache>
            </c:strRef>
          </c:tx>
          <c:spPr>
            <a:solidFill>
              <a:schemeClr val="accent2"/>
            </a:solidFill>
            <a:ln w="12533">
              <a:solidFill>
                <a:schemeClr val="bg1"/>
              </a:solidFill>
              <a:prstDash val="solid"/>
            </a:ln>
          </c:spPr>
          <c:invertIfNegative val="0"/>
          <c:dLbls>
            <c:spPr>
              <a:noFill/>
              <a:ln w="25067">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31</c:v>
                </c:pt>
                <c:pt idx="1">
                  <c:v>10</c:v>
                </c:pt>
                <c:pt idx="2">
                  <c:v>8</c:v>
                </c:pt>
                <c:pt idx="3">
                  <c:v>4</c:v>
                </c:pt>
                <c:pt idx="4">
                  <c:v>2</c:v>
                </c:pt>
                <c:pt idx="5">
                  <c:v>2</c:v>
                </c:pt>
                <c:pt idx="6">
                  <c:v>2</c:v>
                </c:pt>
                <c:pt idx="7">
                  <c:v>1</c:v>
                </c:pt>
                <c:pt idx="8">
                  <c:v>43</c:v>
                </c:pt>
                <c:pt idx="9">
                  <c:v>3</c:v>
                </c:pt>
              </c:numCache>
            </c:numRef>
          </c:val>
        </c:ser>
        <c:dLbls>
          <c:showLegendKey val="0"/>
          <c:showVal val="1"/>
          <c:showCatName val="0"/>
          <c:showSerName val="0"/>
          <c:showPercent val="0"/>
          <c:showBubbleSize val="0"/>
        </c:dLbls>
        <c:gapWidth val="50"/>
        <c:axId val="40775680"/>
        <c:axId val="40778368"/>
      </c:barChart>
      <c:catAx>
        <c:axId val="40775680"/>
        <c:scaling>
          <c:orientation val="maxMin"/>
        </c:scaling>
        <c:delete val="0"/>
        <c:axPos val="l"/>
        <c:numFmt formatCode="General" sourceLinked="1"/>
        <c:majorTickMark val="out"/>
        <c:minorTickMark val="none"/>
        <c:tickLblPos val="nextTo"/>
        <c:spPr>
          <a:ln w="9400">
            <a:noFill/>
          </a:ln>
        </c:spPr>
        <c:txPr>
          <a:bodyPr rot="0" vert="horz"/>
          <a:lstStyle/>
          <a:p>
            <a:pPr>
              <a:defRPr sz="839" b="1" i="0" u="none" strike="noStrike" baseline="0">
                <a:solidFill>
                  <a:schemeClr val="tx1"/>
                </a:solidFill>
                <a:latin typeface="Arial"/>
                <a:ea typeface="Arial"/>
                <a:cs typeface="Arial"/>
              </a:defRPr>
            </a:pPr>
            <a:endParaRPr lang="en-US"/>
          </a:p>
        </c:txPr>
        <c:crossAx val="40778368"/>
        <c:crosses val="autoZero"/>
        <c:auto val="1"/>
        <c:lblAlgn val="ctr"/>
        <c:lblOffset val="100"/>
        <c:tickLblSkip val="1"/>
        <c:tickMarkSkip val="1"/>
        <c:noMultiLvlLbl val="0"/>
      </c:catAx>
      <c:valAx>
        <c:axId val="40778368"/>
        <c:scaling>
          <c:orientation val="minMax"/>
          <c:max val="220"/>
          <c:min val="-10"/>
        </c:scaling>
        <c:delete val="1"/>
        <c:axPos val="t"/>
        <c:numFmt formatCode="General" sourceLinked="1"/>
        <c:majorTickMark val="out"/>
        <c:minorTickMark val="none"/>
        <c:tickLblPos val="nextTo"/>
        <c:crossAx val="40775680"/>
        <c:crosses val="autoZero"/>
        <c:crossBetween val="between"/>
      </c:valAx>
      <c:spPr>
        <a:noFill/>
        <a:ln w="25067">
          <a:noFill/>
        </a:ln>
      </c:spPr>
    </c:plotArea>
    <c:plotVisOnly val="1"/>
    <c:dispBlanksAs val="gap"/>
    <c:showDLblsOverMax val="0"/>
  </c:chart>
  <c:spPr>
    <a:noFill/>
    <a:ln>
      <a:noFill/>
    </a:ln>
  </c:spPr>
  <c:txPr>
    <a:bodyPr/>
    <a:lstStyle/>
    <a:p>
      <a:pPr>
        <a:defRPr sz="864"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8556832694764E-2"/>
          <c:y val="0.13819568464485432"/>
          <c:w val="0.89208173690932313"/>
          <c:h val="0.86180422264875245"/>
        </c:manualLayout>
      </c:layout>
      <c:barChart>
        <c:barDir val="bar"/>
        <c:grouping val="stacked"/>
        <c:varyColors val="0"/>
        <c:ser>
          <c:idx val="0"/>
          <c:order val="0"/>
          <c:tx>
            <c:strRef>
              <c:f>Sheet1!$B$1</c:f>
              <c:strCache>
                <c:ptCount val="1"/>
              </c:strCache>
            </c:strRef>
          </c:tx>
          <c:spPr>
            <a:solidFill>
              <a:schemeClr val="accent2">
                <a:lumMod val="40000"/>
                <a:lumOff val="60000"/>
              </a:schemeClr>
            </a:solidFill>
            <a:ln w="12680">
              <a:solidFill>
                <a:schemeClr val="bg1"/>
              </a:solidFill>
              <a:prstDash val="solid"/>
            </a:ln>
          </c:spPr>
          <c:invertIfNegative val="0"/>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dLbl>
              <c:idx val="0"/>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27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39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Sheet1!$B$2:$B$10</c:f>
              <c:numCache>
                <c:formatCode>General</c:formatCode>
                <c:ptCount val="9"/>
                <c:pt idx="0">
                  <c:v>-28</c:v>
                </c:pt>
                <c:pt idx="1">
                  <c:v>-26</c:v>
                </c:pt>
                <c:pt idx="2">
                  <c:v>-17</c:v>
                </c:pt>
                <c:pt idx="3">
                  <c:v>-27</c:v>
                </c:pt>
                <c:pt idx="4">
                  <c:v>-28</c:v>
                </c:pt>
                <c:pt idx="5">
                  <c:v>-31</c:v>
                </c:pt>
                <c:pt idx="6">
                  <c:v>-22</c:v>
                </c:pt>
                <c:pt idx="7">
                  <c:v>-39</c:v>
                </c:pt>
              </c:numCache>
            </c:numRef>
          </c:val>
        </c:ser>
        <c:ser>
          <c:idx val="3"/>
          <c:order val="1"/>
          <c:tx>
            <c:strRef>
              <c:f>Sheet1!$C$1</c:f>
              <c:strCache>
                <c:ptCount val="1"/>
              </c:strCache>
            </c:strRef>
          </c:tx>
          <c:spPr>
            <a:solidFill>
              <a:schemeClr val="accent2"/>
            </a:solidFill>
            <a:ln w="12680">
              <a:solidFill>
                <a:schemeClr val="bg1"/>
              </a:solidFill>
              <a:prstDash val="solid"/>
            </a:ln>
          </c:spPr>
          <c:invertIfNegative val="0"/>
          <c:dLbls>
            <c:dLbl>
              <c:idx val="0"/>
              <c:tx>
                <c:rich>
                  <a:bodyPr/>
                  <a:lstStyle/>
                  <a:p>
                    <a:r>
                      <a:rPr lang="en-US" dirty="0" smtClean="0"/>
                      <a:t>61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66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57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61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62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dirty="0" smtClean="0"/>
                      <a:t>45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Sheet1!$C$2:$C$10</c:f>
              <c:numCache>
                <c:formatCode>General</c:formatCode>
                <c:ptCount val="9"/>
                <c:pt idx="0">
                  <c:v>-61</c:v>
                </c:pt>
                <c:pt idx="1">
                  <c:v>-58</c:v>
                </c:pt>
                <c:pt idx="2">
                  <c:v>-66</c:v>
                </c:pt>
                <c:pt idx="3">
                  <c:v>-58</c:v>
                </c:pt>
                <c:pt idx="4">
                  <c:v>-57</c:v>
                </c:pt>
                <c:pt idx="5">
                  <c:v>-61</c:v>
                </c:pt>
                <c:pt idx="6">
                  <c:v>-62</c:v>
                </c:pt>
                <c:pt idx="7">
                  <c:v>-45</c:v>
                </c:pt>
              </c:numCache>
            </c:numRef>
          </c:val>
        </c:ser>
        <c:ser>
          <c:idx val="1"/>
          <c:order val="2"/>
          <c:tx>
            <c:strRef>
              <c:f>Sheet1!$D$1</c:f>
              <c:strCache>
                <c:ptCount val="1"/>
              </c:strCache>
            </c:strRef>
          </c:tx>
          <c:spPr>
            <a:solidFill>
              <a:schemeClr val="bg2">
                <a:lumMod val="40000"/>
                <a:lumOff val="60000"/>
              </a:schemeClr>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Sheet1!$D$2:$D$10</c:f>
              <c:numCache>
                <c:formatCode>General</c:formatCode>
                <c:ptCount val="9"/>
                <c:pt idx="0">
                  <c:v>8</c:v>
                </c:pt>
                <c:pt idx="1">
                  <c:v>11</c:v>
                </c:pt>
                <c:pt idx="2">
                  <c:v>13</c:v>
                </c:pt>
                <c:pt idx="3">
                  <c:v>9</c:v>
                </c:pt>
                <c:pt idx="4">
                  <c:v>11</c:v>
                </c:pt>
                <c:pt idx="5">
                  <c:v>7</c:v>
                </c:pt>
                <c:pt idx="6">
                  <c:v>8</c:v>
                </c:pt>
                <c:pt idx="7">
                  <c:v>7</c:v>
                </c:pt>
              </c:numCache>
            </c:numRef>
          </c:val>
        </c:ser>
        <c:ser>
          <c:idx val="2"/>
          <c:order val="3"/>
          <c:tx>
            <c:strRef>
              <c:f>Sheet1!$E$1</c:f>
              <c:strCache>
                <c:ptCount val="1"/>
              </c:strCache>
            </c:strRef>
          </c:tx>
          <c:spPr>
            <a:solidFill>
              <a:schemeClr val="bg2"/>
            </a:solidFill>
            <a:ln>
              <a:solidFill>
                <a:schemeClr val="bg1"/>
              </a:solidFill>
            </a:ln>
          </c:spPr>
          <c:invertIfNegative val="0"/>
          <c:dLbls>
            <c:dLbl>
              <c:idx val="1"/>
              <c:layout>
                <c:manualLayout>
                  <c:x val="2.547144457186357E-2"/>
                  <c:y val="2.5665706796178115E-3"/>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547144457186357E-2"/>
                  <c:y val="2.5665706796178583E-3"/>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830160507984841E-2"/>
                  <c:y val="0"/>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2.264128406387873E-2"/>
                  <c:y val="0"/>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1.9811123555893886E-2"/>
                  <c:y val="0"/>
                </c:manualLayout>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numCache>
            </c:numRef>
          </c:cat>
          <c:val>
            <c:numRef>
              <c:f>Sheet1!$E$2:$E$10</c:f>
              <c:numCache>
                <c:formatCode>General</c:formatCode>
                <c:ptCount val="9"/>
                <c:pt idx="0">
                  <c:v>1</c:v>
                </c:pt>
                <c:pt idx="1">
                  <c:v>0</c:v>
                </c:pt>
                <c:pt idx="2">
                  <c:v>0</c:v>
                </c:pt>
                <c:pt idx="3">
                  <c:v>0</c:v>
                </c:pt>
                <c:pt idx="4">
                  <c:v>0</c:v>
                </c:pt>
                <c:pt idx="5">
                  <c:v>0</c:v>
                </c:pt>
                <c:pt idx="6">
                  <c:v>3</c:v>
                </c:pt>
                <c:pt idx="7">
                  <c:v>2</c:v>
                </c:pt>
              </c:numCache>
            </c:numRef>
          </c:val>
        </c:ser>
        <c:dLbls>
          <c:showLegendKey val="0"/>
          <c:showVal val="1"/>
          <c:showCatName val="0"/>
          <c:showSerName val="0"/>
          <c:showPercent val="0"/>
          <c:showBubbleSize val="0"/>
        </c:dLbls>
        <c:gapWidth val="30"/>
        <c:overlap val="100"/>
        <c:axId val="34842112"/>
        <c:axId val="34843648"/>
      </c:barChart>
      <c:catAx>
        <c:axId val="34842112"/>
        <c:scaling>
          <c:orientation val="maxMin"/>
        </c:scaling>
        <c:delete val="0"/>
        <c:axPos val="l"/>
        <c:numFmt formatCode="General" sourceLinked="1"/>
        <c:majorTickMark val="none"/>
        <c:minorTickMark val="none"/>
        <c:tickLblPos val="none"/>
        <c:spPr>
          <a:ln>
            <a:solidFill>
              <a:schemeClr val="tx1"/>
            </a:solidFill>
          </a:ln>
        </c:spPr>
        <c:crossAx val="34843648"/>
        <c:crosses val="autoZero"/>
        <c:auto val="0"/>
        <c:lblAlgn val="ctr"/>
        <c:lblOffset val="100"/>
        <c:noMultiLvlLbl val="0"/>
      </c:catAx>
      <c:valAx>
        <c:axId val="34843648"/>
        <c:scaling>
          <c:orientation val="minMax"/>
          <c:max val="120"/>
          <c:min val="-120"/>
        </c:scaling>
        <c:delete val="1"/>
        <c:axPos val="t"/>
        <c:numFmt formatCode="General" sourceLinked="1"/>
        <c:majorTickMark val="out"/>
        <c:minorTickMark val="none"/>
        <c:tickLblPos val="nextTo"/>
        <c:crossAx val="34842112"/>
        <c:crosses val="autoZero"/>
        <c:crossBetween val="between"/>
      </c:valAx>
      <c:spPr>
        <a:noFill/>
        <a:ln w="25360">
          <a:noFill/>
        </a:ln>
      </c:spPr>
    </c:plotArea>
    <c:plotVisOnly val="1"/>
    <c:dispBlanksAs val="gap"/>
    <c:showDLblsOverMax val="0"/>
  </c:chart>
  <c:spPr>
    <a:noFill/>
    <a:ln>
      <a:noFill/>
    </a:ln>
  </c:spPr>
  <c:txPr>
    <a:bodyPr/>
    <a:lstStyle/>
    <a:p>
      <a:pPr>
        <a:defRPr sz="139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2602230483271"/>
          <c:y val="0.10628019323671498"/>
          <c:w val="0.61338289962825276"/>
          <c:h val="0.79710144927536231"/>
        </c:manualLayout>
      </c:layout>
      <c:pieChart>
        <c:varyColors val="1"/>
        <c:dLbls>
          <c:showLegendKey val="0"/>
          <c:showVal val="0"/>
          <c:showCatName val="0"/>
          <c:showSerName val="0"/>
          <c:showPercent val="1"/>
          <c:showBubbleSize val="0"/>
          <c:showLeaderLines val="0"/>
        </c:dLbls>
        <c:firstSliceAng val="325"/>
      </c:pieChart>
      <c:spPr>
        <a:noFill/>
        <a:ln w="25460">
          <a:noFill/>
        </a:ln>
      </c:spPr>
    </c:plotArea>
    <c:plotVisOnly val="1"/>
    <c:dispBlanksAs val="zero"/>
    <c:showDLblsOverMax val="0"/>
  </c:chart>
  <c:spPr>
    <a:noFill/>
    <a:ln>
      <a:noFill/>
    </a:ln>
  </c:spPr>
  <c:txPr>
    <a:bodyPr/>
    <a:lstStyle/>
    <a:p>
      <a:pPr>
        <a:defRPr sz="1278"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889250814332247E-2"/>
          <c:y val="1.834862385321101E-2"/>
          <c:w val="0.94136807817589574"/>
          <c:h val="0.96330275229357798"/>
        </c:manualLayout>
      </c:layout>
      <c:barChart>
        <c:barDir val="bar"/>
        <c:grouping val="clustered"/>
        <c:varyColors val="0"/>
        <c:ser>
          <c:idx val="4"/>
          <c:order val="0"/>
          <c:tx>
            <c:strRef>
              <c:f>Sheet1!$B$1</c:f>
              <c:strCache>
                <c:ptCount val="1"/>
              </c:strCache>
            </c:strRef>
          </c:tx>
          <c:spPr>
            <a:solidFill>
              <a:schemeClr val="accent2"/>
            </a:solidFill>
            <a:ln w="12529">
              <a:solidFill>
                <a:schemeClr val="bg1"/>
              </a:solidFill>
              <a:prstDash val="solid"/>
            </a:ln>
          </c:spPr>
          <c:invertIfNegative val="0"/>
          <c:dPt>
            <c:idx val="0"/>
            <c:invertIfNegative val="0"/>
            <c:bubble3D val="0"/>
            <c:spPr>
              <a:solidFill>
                <a:srgbClr val="8DA95F"/>
              </a:solidFill>
              <a:ln w="12529">
                <a:solidFill>
                  <a:schemeClr val="bg1"/>
                </a:solidFill>
                <a:prstDash val="solid"/>
              </a:ln>
            </c:spPr>
          </c:dPt>
          <c:dPt>
            <c:idx val="1"/>
            <c:invertIfNegative val="0"/>
            <c:bubble3D val="0"/>
            <c:spPr>
              <a:solidFill>
                <a:srgbClr val="6BAD95"/>
              </a:solidFill>
              <a:ln w="12529">
                <a:solidFill>
                  <a:schemeClr val="bg1"/>
                </a:solidFill>
                <a:prstDash val="solid"/>
              </a:ln>
            </c:spPr>
          </c:dPt>
          <c:dPt>
            <c:idx val="2"/>
            <c:invertIfNegative val="0"/>
            <c:bubble3D val="0"/>
            <c:spPr>
              <a:solidFill>
                <a:srgbClr val="A1C47E"/>
              </a:solidFill>
              <a:ln w="12529">
                <a:solidFill>
                  <a:schemeClr val="bg1"/>
                </a:solidFill>
                <a:prstDash val="solid"/>
              </a:ln>
            </c:spPr>
          </c:dPt>
          <c:dPt>
            <c:idx val="3"/>
            <c:invertIfNegative val="0"/>
            <c:bubble3D val="0"/>
            <c:spPr>
              <a:solidFill>
                <a:srgbClr val="FF8F57"/>
              </a:solidFill>
              <a:ln w="12529">
                <a:solidFill>
                  <a:schemeClr val="bg1"/>
                </a:solidFill>
                <a:prstDash val="solid"/>
              </a:ln>
            </c:spPr>
          </c:dPt>
          <c:dPt>
            <c:idx val="4"/>
            <c:invertIfNegative val="0"/>
            <c:bubble3D val="0"/>
            <c:spPr>
              <a:solidFill>
                <a:srgbClr val="FCD968"/>
              </a:solidFill>
              <a:ln w="12529">
                <a:solidFill>
                  <a:schemeClr val="bg1"/>
                </a:solidFill>
                <a:prstDash val="solid"/>
              </a:ln>
            </c:spPr>
          </c:dPt>
          <c:dPt>
            <c:idx val="5"/>
            <c:invertIfNegative val="0"/>
            <c:bubble3D val="0"/>
            <c:spPr>
              <a:solidFill>
                <a:srgbClr val="C7AD8B"/>
              </a:solidFill>
              <a:ln w="12529">
                <a:solidFill>
                  <a:schemeClr val="bg1"/>
                </a:solidFill>
                <a:prstDash val="solid"/>
              </a:ln>
            </c:spPr>
          </c:dPt>
          <c:dPt>
            <c:idx val="6"/>
            <c:invertIfNegative val="0"/>
            <c:bubble3D val="0"/>
            <c:spPr>
              <a:solidFill>
                <a:srgbClr val="BC8EAF"/>
              </a:solidFill>
              <a:ln w="12529">
                <a:solidFill>
                  <a:schemeClr val="bg1"/>
                </a:solidFill>
                <a:prstDash val="solid"/>
              </a:ln>
            </c:spPr>
          </c:dPt>
          <c:dPt>
            <c:idx val="7"/>
            <c:invertIfNegative val="0"/>
            <c:bubble3D val="0"/>
            <c:spPr>
              <a:solidFill>
                <a:srgbClr val="8ABAC4"/>
              </a:solidFill>
              <a:ln w="12529">
                <a:solidFill>
                  <a:schemeClr val="bg1"/>
                </a:solidFill>
                <a:prstDash val="solid"/>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Lbls>
            <c:dLbl>
              <c:idx val="8"/>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Sheet1!$B$2:$B$9</c:f>
              <c:numCache>
                <c:formatCode>General</c:formatCode>
                <c:ptCount val="8"/>
                <c:pt idx="0">
                  <c:v>31</c:v>
                </c:pt>
                <c:pt idx="1">
                  <c:v>15</c:v>
                </c:pt>
                <c:pt idx="2">
                  <c:v>22</c:v>
                </c:pt>
                <c:pt idx="3">
                  <c:v>33</c:v>
                </c:pt>
                <c:pt idx="4">
                  <c:v>35</c:v>
                </c:pt>
                <c:pt idx="5">
                  <c:v>16</c:v>
                </c:pt>
                <c:pt idx="6">
                  <c:v>44</c:v>
                </c:pt>
                <c:pt idx="7">
                  <c:v>70</c:v>
                </c:pt>
              </c:numCache>
            </c:numRef>
          </c:val>
        </c:ser>
        <c:dLbls>
          <c:showLegendKey val="0"/>
          <c:showVal val="0"/>
          <c:showCatName val="0"/>
          <c:showSerName val="0"/>
          <c:showPercent val="0"/>
          <c:showBubbleSize val="0"/>
        </c:dLbls>
        <c:gapWidth val="50"/>
        <c:axId val="105714816"/>
        <c:axId val="105716352"/>
      </c:barChart>
      <c:catAx>
        <c:axId val="105714816"/>
        <c:scaling>
          <c:orientation val="maxMin"/>
        </c:scaling>
        <c:delete val="0"/>
        <c:axPos val="l"/>
        <c:numFmt formatCode="General" sourceLinked="1"/>
        <c:majorTickMark val="out"/>
        <c:minorTickMark val="none"/>
        <c:tickLblPos val="nextTo"/>
        <c:spPr>
          <a:ln w="9397">
            <a:noFill/>
          </a:ln>
        </c:spPr>
        <c:txPr>
          <a:bodyPr rot="0" vert="horz"/>
          <a:lstStyle/>
          <a:p>
            <a:pPr>
              <a:defRPr sz="1382" b="1" i="0" u="none" strike="noStrike" baseline="0">
                <a:solidFill>
                  <a:schemeClr val="tx1"/>
                </a:solidFill>
                <a:latin typeface="Arial"/>
                <a:ea typeface="Arial"/>
                <a:cs typeface="Arial"/>
              </a:defRPr>
            </a:pPr>
            <a:endParaRPr lang="en-US"/>
          </a:p>
        </c:txPr>
        <c:crossAx val="105716352"/>
        <c:crosses val="autoZero"/>
        <c:auto val="1"/>
        <c:lblAlgn val="ctr"/>
        <c:lblOffset val="100"/>
        <c:tickLblSkip val="1"/>
        <c:tickMarkSkip val="1"/>
        <c:noMultiLvlLbl val="0"/>
      </c:catAx>
      <c:valAx>
        <c:axId val="105716352"/>
        <c:scaling>
          <c:orientation val="minMax"/>
          <c:max val="200"/>
          <c:min val="0"/>
        </c:scaling>
        <c:delete val="1"/>
        <c:axPos val="t"/>
        <c:numFmt formatCode="General" sourceLinked="1"/>
        <c:majorTickMark val="out"/>
        <c:minorTickMark val="none"/>
        <c:tickLblPos val="nextTo"/>
        <c:crossAx val="105714816"/>
        <c:crosses val="autoZero"/>
        <c:crossBetween val="between"/>
      </c:valAx>
      <c:spPr>
        <a:noFill/>
        <a:ln w="25376">
          <a:noFill/>
        </a:ln>
      </c:spPr>
    </c:plotArea>
    <c:plotVisOnly val="1"/>
    <c:dispBlanksAs val="gap"/>
    <c:showDLblsOverMax val="0"/>
  </c:chart>
  <c:spPr>
    <a:noFill/>
    <a:ln>
      <a:noFill/>
    </a:ln>
  </c:spPr>
  <c:txPr>
    <a:bodyPr/>
    <a:lstStyle/>
    <a:p>
      <a:pPr>
        <a:defRPr sz="1382"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Arial" charset="0"/>
              </a:defRPr>
            </a:lvl1pPr>
          </a:lstStyle>
          <a:p>
            <a:pPr>
              <a:defRPr/>
            </a:pPr>
            <a:endParaRPr lang="en-GB" dirty="0"/>
          </a:p>
        </p:txBody>
      </p:sp>
      <p:sp>
        <p:nvSpPr>
          <p:cNvPr id="54275" name="Rectangle 3"/>
          <p:cNvSpPr>
            <a:spLocks noGrp="1" noChangeArrowheads="1"/>
          </p:cNvSpPr>
          <p:nvPr>
            <p:ph type="dt" sz="quarter" idx="1"/>
          </p:nvPr>
        </p:nvSpPr>
        <p:spPr bwMode="auto">
          <a:xfrm>
            <a:off x="3850444" y="1"/>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fld id="{7DB4F043-4B0B-496C-9086-DDD329E84AAB}" type="datetimeFigureOut">
              <a:rPr lang="en-GB"/>
              <a:pPr>
                <a:defRPr/>
              </a:pPr>
              <a:t>13/03/2015</a:t>
            </a:fld>
            <a:endParaRPr lang="en-GB" dirty="0"/>
          </a:p>
        </p:txBody>
      </p:sp>
      <p:sp>
        <p:nvSpPr>
          <p:cNvPr id="5427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Arial" charset="0"/>
              </a:defRPr>
            </a:lvl1pPr>
          </a:lstStyle>
          <a:p>
            <a:pPr>
              <a:defRPr/>
            </a:pPr>
            <a:endParaRPr lang="en-GB" dirty="0"/>
          </a:p>
        </p:txBody>
      </p:sp>
      <p:sp>
        <p:nvSpPr>
          <p:cNvPr id="54277" name="Rectangle 5"/>
          <p:cNvSpPr>
            <a:spLocks noGrp="1" noChangeArrowheads="1"/>
          </p:cNvSpPr>
          <p:nvPr>
            <p:ph type="sldNum" sz="quarter" idx="3"/>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defRPr>
            </a:lvl1pPr>
          </a:lstStyle>
          <a:p>
            <a:pPr>
              <a:defRPr/>
            </a:pPr>
            <a:fld id="{EC564B40-9FBA-40DB-B869-C593AEA4E24C}" type="slidenum">
              <a:rPr lang="en-GB"/>
              <a:pPr>
                <a:defRPr/>
              </a:pPr>
              <a:t>‹#›</a:t>
            </a:fld>
            <a:endParaRPr lang="en-GB" dirty="0"/>
          </a:p>
        </p:txBody>
      </p:sp>
    </p:spTree>
    <p:extLst>
      <p:ext uri="{BB962C8B-B14F-4D97-AF65-F5344CB8AC3E}">
        <p14:creationId xmlns:p14="http://schemas.microsoft.com/office/powerpoint/2010/main" val="7327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en-US" dirty="0"/>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14FCBBC8-3A7C-4C12-B65C-A1D47877C220}" type="datetimeFigureOut">
              <a:rPr lang="en-US"/>
              <a:pPr>
                <a:defRPr/>
              </a:pPr>
              <a:t>3/13/2015</a:t>
            </a:fld>
            <a:endParaRPr lang="en-US"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23BF6E9A-A0DF-4E7E-9AF2-6219C080EF80}" type="slidenum">
              <a:rPr lang="en-US"/>
              <a:pPr>
                <a:defRPr/>
              </a:pPr>
              <a:t>‹#›</a:t>
            </a:fld>
            <a:endParaRPr lang="en-US" dirty="0"/>
          </a:p>
        </p:txBody>
      </p:sp>
    </p:spTree>
    <p:extLst>
      <p:ext uri="{BB962C8B-B14F-4D97-AF65-F5344CB8AC3E}">
        <p14:creationId xmlns:p14="http://schemas.microsoft.com/office/powerpoint/2010/main" val="3500565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endParaRPr lang="en-GB" dirty="0"/>
          </a:p>
          <a:p>
            <a:r>
              <a:rPr lang="en-GB" dirty="0"/>
              <a:t>It’s often said that small and medium enterprises are the lifeblood of any economy, yet they tend to operate in the shadow of larger companies. In fact, with foreign direct investment such a key driver of the Irish economy, the SME voice here is probably less audible than in other countries. Of course, SMEs are not just important because of the volume of jobs they account for. It’s the nature of that employment – that it’s spread across the country, that it’s community-based and that it’s indigenous. </a:t>
            </a:r>
            <a:endParaRPr lang="en-GB" dirty="0" smtClean="0"/>
          </a:p>
          <a:p>
            <a:r>
              <a:rPr lang="en-GB" dirty="0" smtClean="0"/>
              <a:t>In fact, you may have seen an article in the </a:t>
            </a:r>
            <a:r>
              <a:rPr lang="en-GB" dirty="0"/>
              <a:t>I</a:t>
            </a:r>
            <a:r>
              <a:rPr lang="en-GB" dirty="0" smtClean="0"/>
              <a:t>rish Times this week where economist John Fitzgerald expressed the view that the role of SMEs is underplayed in our economy.  He pointed put that less than one quarter of jobs created last year came from multinationals.</a:t>
            </a:r>
            <a:endParaRPr lang="en-GB" dirty="0"/>
          </a:p>
          <a:p>
            <a:r>
              <a:rPr lang="en-GB" dirty="0" smtClean="0"/>
              <a:t>This </a:t>
            </a:r>
            <a:r>
              <a:rPr lang="en-GB" dirty="0"/>
              <a:t>inaugural Magnet Regional Business Barometer, in recognition of this, aims to give policymakers and others an insight into what the 180,000 firms that make up our SME community are thinking, and how they can be supported better, on a regional basis. </a:t>
            </a:r>
          </a:p>
          <a:p>
            <a:r>
              <a:rPr lang="en-GB" dirty="0"/>
              <a:t>SMEs are resilient. We see that in these findings. Despite the obstacles they face with high operating costs, cash-strapped consumers and banks unwilling to lend, a clear majority are upbeat about what the year ahead has in store for them. That is good news for everyone working and living in this country. Yet not all regions and all SMEs are emitting this positive vibe in equal measure. </a:t>
            </a:r>
            <a:endParaRPr lang="en-GB" dirty="0" smtClean="0"/>
          </a:p>
          <a:p>
            <a:endParaRPr lang="en-GB" dirty="0"/>
          </a:p>
          <a:p>
            <a:r>
              <a:rPr lang="en-GB" dirty="0" smtClean="0"/>
              <a:t>Let me take you through the findings …</a:t>
            </a:r>
          </a:p>
        </p:txBody>
      </p:sp>
    </p:spTree>
    <p:extLst>
      <p:ext uri="{BB962C8B-B14F-4D97-AF65-F5344CB8AC3E}">
        <p14:creationId xmlns:p14="http://schemas.microsoft.com/office/powerpoint/2010/main" val="335094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340111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12</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13</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14</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15</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Awareness is highest for SMEs </a:t>
            </a:r>
            <a:r>
              <a:rPr lang="en-GB" dirty="0"/>
              <a:t>in the Manufacturing sector (30</a:t>
            </a:r>
            <a:r>
              <a:rPr lang="en-GB" dirty="0" smtClean="0"/>
              <a:t>%) </a:t>
            </a:r>
            <a:r>
              <a:rPr lang="en-GB" dirty="0"/>
              <a:t>and the Technology sector (39% </a:t>
            </a:r>
            <a:r>
              <a:rPr lang="en-GB" dirty="0" smtClean="0"/>
              <a:t>).</a:t>
            </a:r>
            <a:endParaRPr lang="en-IE"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16</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17</a:t>
            </a:fld>
            <a:endParaRPr lang="en-US" dirty="0"/>
          </a:p>
        </p:txBody>
      </p:sp>
    </p:spTree>
    <p:extLst>
      <p:ext uri="{BB962C8B-B14F-4D97-AF65-F5344CB8AC3E}">
        <p14:creationId xmlns:p14="http://schemas.microsoft.com/office/powerpoint/2010/main" val="303150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18</a:t>
            </a:fld>
            <a:endParaRPr lang="en-US"/>
          </a:p>
        </p:txBody>
      </p:sp>
    </p:spTree>
    <p:extLst>
      <p:ext uri="{BB962C8B-B14F-4D97-AF65-F5344CB8AC3E}">
        <p14:creationId xmlns:p14="http://schemas.microsoft.com/office/powerpoint/2010/main" val="313641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417830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20</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453240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67</a:t>
            </a:r>
            <a:r>
              <a:rPr lang="en-IE" dirty="0"/>
              <a:t>% of SMEs </a:t>
            </a:r>
            <a:r>
              <a:rPr lang="en-IE" dirty="0" smtClean="0"/>
              <a:t>say </a:t>
            </a:r>
            <a:r>
              <a:rPr lang="en-IE" dirty="0"/>
              <a:t>none of their staff </a:t>
            </a:r>
            <a:r>
              <a:rPr lang="en-IE" dirty="0" smtClean="0"/>
              <a:t>work on the road with </a:t>
            </a:r>
            <a:r>
              <a:rPr lang="en-IE" dirty="0"/>
              <a:t>a sixth (16%) saying between 80-100% of their staff do so. T</a:t>
            </a:r>
            <a:r>
              <a:rPr lang="en-IE" dirty="0" smtClean="0"/>
              <a:t>his </a:t>
            </a:r>
            <a:r>
              <a:rPr lang="en-IE" dirty="0"/>
              <a:t>is highest among SOHOs at 18%.</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21</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Excluding those for whom it is not applicable, on average a quarter of staff in SMEs are provided with a company </a:t>
            </a:r>
            <a:r>
              <a:rPr lang="en-IE" dirty="0" smtClean="0"/>
              <a:t>smartphone. This </a:t>
            </a:r>
            <a:r>
              <a:rPr lang="en-IE" dirty="0"/>
              <a:t>drops to 11% for </a:t>
            </a:r>
            <a:r>
              <a:rPr lang="en-IE" dirty="0" smtClean="0"/>
              <a:t>tablets </a:t>
            </a:r>
            <a:r>
              <a:rPr lang="en-IE" dirty="0"/>
              <a:t>and back up to 20% for company supplied laptops</a:t>
            </a:r>
            <a:r>
              <a:rPr lang="en-IE" dirty="0" smtClean="0"/>
              <a:t>.</a:t>
            </a:r>
          </a:p>
          <a:p>
            <a:endParaRPr lang="en-IE" dirty="0"/>
          </a:p>
          <a:p>
            <a:endParaRPr lang="en-GB" dirty="0"/>
          </a:p>
          <a:p>
            <a:r>
              <a:rPr lang="en-IE" dirty="0"/>
              <a:t>SMEs with 6-10 employees provide the most staff (on average) with a smartphone (35%). This drops back down to 23% among larger SMEs who may place greater concern on BYOD challenges and data protection.</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22</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23</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Nearly 9-in-10 SMEs say they have a standard company landline. This decreases for larger SMEs (21-50 employees) who are more likely than others to say they use an on-premise system (30%).</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24</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383686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a:t>
            </a:r>
            <a:r>
              <a:rPr lang="en-GB" dirty="0" smtClean="0"/>
              <a:t>hen </a:t>
            </a:r>
            <a:r>
              <a:rPr lang="en-GB" dirty="0"/>
              <a:t>asked if they have implemented any cloud solution in their business, only 20% of SMEs say they have. This highlights a lack of understanding of what the cloud is and how it works. It is clear from the above that many organisations have some operations in the cloud but are not aware that they are cloud based.</a:t>
            </a:r>
          </a:p>
          <a:p>
            <a:r>
              <a:rPr lang="en-GB" dirty="0"/>
              <a:t> </a:t>
            </a:r>
          </a:p>
          <a:p>
            <a:r>
              <a:rPr lang="en-GB" dirty="0"/>
              <a:t>Implementation of cloud services is highest among SMEs with 21-50 employees (45%) and, perhaps not surprisingly, among those in the tech sector (80% - base size of 28).</a:t>
            </a:r>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26</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27</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28</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Among those who have not implemented cloud solutions, two-thirds (64%) say it is because it does not suit their company. This is the main response provided across business size, although larger SMEs (11+ employees) are most likely to be concerned about security and cost.</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29</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30</a:t>
            </a:fld>
            <a:endParaRPr lang="en-US" dirty="0"/>
          </a:p>
        </p:txBody>
      </p:sp>
    </p:spTree>
    <p:extLst>
      <p:ext uri="{BB962C8B-B14F-4D97-AF65-F5344CB8AC3E}">
        <p14:creationId xmlns:p14="http://schemas.microsoft.com/office/powerpoint/2010/main" val="274441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E" dirty="0"/>
              <a:t>Surveys were conducted among senior business decision makers, e.g. owners, managers etc. Minimum samples of 100 were achieved with business with 1-5, 6-10, 11-20, and 21-50 </a:t>
            </a:r>
            <a:r>
              <a:rPr lang="en-IE" dirty="0" smtClean="0"/>
              <a:t>employees</a:t>
            </a:r>
          </a:p>
          <a:p>
            <a:endParaRPr lang="en-IE" dirty="0"/>
          </a:p>
          <a:p>
            <a:r>
              <a:rPr lang="en-IE" dirty="0" smtClean="0"/>
              <a:t>This chart shows the spread of companies across the various sectors</a:t>
            </a:r>
            <a:endParaRPr lang="en-GB" dirty="0" smtClean="0"/>
          </a:p>
        </p:txBody>
      </p:sp>
    </p:spTree>
    <p:extLst>
      <p:ext uri="{BB962C8B-B14F-4D97-AF65-F5344CB8AC3E}">
        <p14:creationId xmlns:p14="http://schemas.microsoft.com/office/powerpoint/2010/main" val="3557697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Awareness is higher </a:t>
            </a:r>
            <a:r>
              <a:rPr lang="en-GB" dirty="0"/>
              <a:t>for sectors such as manufacturing (66%) and technology (83</a:t>
            </a:r>
            <a:r>
              <a:rPr lang="en-GB" dirty="0" smtClean="0"/>
              <a:t>%).</a:t>
            </a:r>
          </a:p>
          <a:p>
            <a:endParaRPr lang="en-GB" dirty="0"/>
          </a:p>
          <a:p>
            <a:endParaRPr lang="en-GB" dirty="0"/>
          </a:p>
          <a:p>
            <a:r>
              <a:rPr lang="en-GB" dirty="0"/>
              <a:t>At an overall level 1-in-25 SMEs (4%) have implemented Hosted Voice or VOIP solutions with this number likely to at least double next </a:t>
            </a:r>
            <a:r>
              <a:rPr lang="en-GB" dirty="0" smtClean="0"/>
              <a:t>year, </a:t>
            </a:r>
            <a:r>
              <a:rPr lang="en-GB" dirty="0"/>
              <a:t>as another 5% have considered it and are likely to implement. We can see significant movement by those with 21-50 employees as 15% have already implemented it while another 16% are likely to do so</a:t>
            </a:r>
            <a:r>
              <a:rPr lang="en-GB" dirty="0" smtClean="0"/>
              <a:t>.</a:t>
            </a:r>
          </a:p>
          <a:p>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31</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32</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Over half (55%) of SMEs who have not implemented/considered Hosted Voice/VOIP feel that it does not suit their company.  Larger SMEs (6+ employees) are more likely to give other reasons, indicative of a greater level of understanding.</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35</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Over a quarter of a billion is spent annually by SMEs with 1-50 employees on telephone landlines when serious savings could be made by a move to Hosted Voice. </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36</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Over a quarter of a billion is spent annually by SMEs with 1-50 employees on telephone landlines when serious savings could be made by a move to Hosted Voice. </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502847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 a B2B cloud telecoms provider, Magnet has a big part to play in helping our SMEs thrive and compete </a:t>
            </a:r>
            <a:r>
              <a:rPr lang="en-GB" dirty="0" smtClean="0"/>
              <a:t>. We </a:t>
            </a:r>
            <a:r>
              <a:rPr lang="en-GB" dirty="0"/>
              <a:t>provide the underlying communication layer </a:t>
            </a:r>
            <a:r>
              <a:rPr lang="en-GB" dirty="0" smtClean="0"/>
              <a:t>through an </a:t>
            </a:r>
            <a:r>
              <a:rPr lang="en-GB" dirty="0"/>
              <a:t>innovative suite of “Office in a Box” cloud services, web hosting and cloud phone services and Apps. </a:t>
            </a:r>
          </a:p>
          <a:p>
            <a:r>
              <a:rPr lang="en-GB" dirty="0"/>
              <a:t>This </a:t>
            </a:r>
            <a:r>
              <a:rPr lang="en-GB" dirty="0" smtClean="0"/>
              <a:t>research </a:t>
            </a:r>
            <a:r>
              <a:rPr lang="en-GB" dirty="0"/>
              <a:t>demonstrates the opportunity ahead for </a:t>
            </a:r>
            <a:r>
              <a:rPr lang="en-GB" dirty="0" smtClean="0"/>
              <a:t>businesses </a:t>
            </a:r>
            <a:r>
              <a:rPr lang="en-GB" dirty="0"/>
              <a:t>across Ireland to </a:t>
            </a:r>
            <a:r>
              <a:rPr lang="en-GB" dirty="0" smtClean="0"/>
              <a:t>enhance </a:t>
            </a:r>
            <a:r>
              <a:rPr lang="en-GB" dirty="0"/>
              <a:t>their competitive positioning </a:t>
            </a:r>
            <a:r>
              <a:rPr lang="en-GB" dirty="0" smtClean="0"/>
              <a:t>by adopting </a:t>
            </a:r>
            <a:r>
              <a:rPr lang="en-GB" dirty="0"/>
              <a:t>cloud technology </a:t>
            </a:r>
            <a:r>
              <a:rPr lang="en-GB" dirty="0" smtClean="0"/>
              <a:t>with </a:t>
            </a:r>
            <a:r>
              <a:rPr lang="en-GB" dirty="0"/>
              <a:t>the support of existing SME focused grant assistance. </a:t>
            </a:r>
            <a:endParaRPr lang="en-GB" dirty="0" smtClean="0"/>
          </a:p>
          <a:p>
            <a:r>
              <a:rPr lang="en-GB" dirty="0" smtClean="0"/>
              <a:t>For our part Magnet has identified the need to make this easy for small businesses. We are packaging a  special solution tailored to SMEs which combines the two …. </a:t>
            </a:r>
            <a:r>
              <a:rPr lang="en-GB" dirty="0"/>
              <a:t>e</a:t>
            </a:r>
            <a:r>
              <a:rPr lang="en-GB" dirty="0" smtClean="0"/>
              <a:t>tc etc   It coincides </a:t>
            </a:r>
            <a:r>
              <a:rPr lang="en-GB" dirty="0"/>
              <a:t>w</a:t>
            </a:r>
            <a:r>
              <a:rPr lang="en-GB" dirty="0" smtClean="0"/>
              <a:t>ith the major player in the market raising prices …</a:t>
            </a:r>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66471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247519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What is especially interesting here is that SMEs in Ireland have a far more positive outlook than individuals</a:t>
            </a:r>
          </a:p>
          <a:p>
            <a:endParaRPr lang="en-IE" dirty="0"/>
          </a:p>
          <a:p>
            <a:r>
              <a:rPr lang="en-GB" dirty="0"/>
              <a:t>Each month since April 2009, </a:t>
            </a:r>
            <a:r>
              <a:rPr lang="en-GB" dirty="0" smtClean="0"/>
              <a:t>Amarach research have </a:t>
            </a:r>
            <a:r>
              <a:rPr lang="en-GB" dirty="0"/>
              <a:t>tracked attitudes to the economic recovery (using our Economic Recovery Indicator). The score this month was 38.9 (an all-time high). When </a:t>
            </a:r>
            <a:r>
              <a:rPr lang="en-GB" dirty="0" smtClean="0"/>
              <a:t>they </a:t>
            </a:r>
            <a:r>
              <a:rPr lang="en-GB" dirty="0"/>
              <a:t>ran the same question among SME’s, the score was 45.5. To put this in perspective 75% of SMEs said the economy is improving, while just 55% of the general public felt this was the case</a:t>
            </a:r>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6</a:t>
            </a:fld>
            <a:endParaRPr lang="en-US" dirty="0"/>
          </a:p>
        </p:txBody>
      </p:sp>
    </p:spTree>
    <p:extLst>
      <p:ext uri="{BB962C8B-B14F-4D97-AF65-F5344CB8AC3E}">
        <p14:creationId xmlns:p14="http://schemas.microsoft.com/office/powerpoint/2010/main" val="202336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Firms in manufacturing and non-financial services were the most upbeat about the </a:t>
            </a:r>
            <a:r>
              <a:rPr lang="en-GB" dirty="0" smtClean="0"/>
              <a:t>future. </a:t>
            </a:r>
            <a:r>
              <a:rPr lang="en-GB" dirty="0"/>
              <a:t>SMES in </a:t>
            </a:r>
            <a:r>
              <a:rPr lang="en-GB" dirty="0" smtClean="0"/>
              <a:t>construction, hospitality </a:t>
            </a:r>
            <a:r>
              <a:rPr lang="en-GB" dirty="0"/>
              <a:t>and retail </a:t>
            </a:r>
            <a:r>
              <a:rPr lang="en-GB" dirty="0" smtClean="0"/>
              <a:t>were least </a:t>
            </a:r>
            <a:r>
              <a:rPr lang="en-GB" dirty="0"/>
              <a:t>optimistic.</a:t>
            </a:r>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7</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Nearly 1-in-10 (9%) </a:t>
            </a:r>
            <a:r>
              <a:rPr lang="en-IE" dirty="0" smtClean="0"/>
              <a:t>SMEs say </a:t>
            </a:r>
            <a:r>
              <a:rPr lang="en-IE" dirty="0"/>
              <a:t>they are likely to open a new premises within the next 12 months. This rises to 16% among those with 6-10 employees.</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8252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3-in-10 </a:t>
            </a:r>
            <a:r>
              <a:rPr lang="en-IE" dirty="0" smtClean="0"/>
              <a:t>SMEs plan </a:t>
            </a:r>
            <a:r>
              <a:rPr lang="en-IE" dirty="0"/>
              <a:t>on investing in IT infrastructure within the next 12 months, driven primarily by those with 21-50 employees where over half (56%) plan to do so. </a:t>
            </a:r>
            <a:endParaRPr lang="en-GB" dirty="0"/>
          </a:p>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9</a:t>
            </a:fld>
            <a:endParaRPr lang="en-US" dirty="0"/>
          </a:p>
        </p:txBody>
      </p:sp>
    </p:spTree>
    <p:extLst>
      <p:ext uri="{BB962C8B-B14F-4D97-AF65-F5344CB8AC3E}">
        <p14:creationId xmlns:p14="http://schemas.microsoft.com/office/powerpoint/2010/main" val="48252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23BF6E9A-A0DF-4E7E-9AF2-6219C080EF80}" type="slidenum">
              <a:rPr lang="en-US" smtClean="0"/>
              <a:pPr>
                <a:defRPr/>
              </a:pPr>
              <a:t>10</a:t>
            </a:fld>
            <a:endParaRPr lang="en-US" dirty="0"/>
          </a:p>
        </p:txBody>
      </p:sp>
    </p:spTree>
    <p:extLst>
      <p:ext uri="{BB962C8B-B14F-4D97-AF65-F5344CB8AC3E}">
        <p14:creationId xmlns:p14="http://schemas.microsoft.com/office/powerpoint/2010/main" val="202336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2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
          <p:cNvSpPr>
            <a:spLocks noGrp="1" noChangeArrowheads="1"/>
          </p:cNvSpPr>
          <p:nvPr>
            <p:ph type="body" idx="1"/>
          </p:nvPr>
        </p:nvSpPr>
        <p:spPr>
          <a:xfrm>
            <a:off x="933450" y="1155700"/>
            <a:ext cx="7620000" cy="5302250"/>
          </a:xfrm>
          <a:prstGeom prst="rect">
            <a:avLst/>
          </a:prstGeom>
        </p:spPr>
        <p:txBody>
          <a:bodyPr>
            <a:normAutofit/>
          </a:bodyPr>
          <a:lstStyle>
            <a:lvl1pPr>
              <a:spcBef>
                <a:spcPts val="0"/>
              </a:spcBef>
              <a:buClr>
                <a:srgbClr val="A71930"/>
              </a:buClr>
              <a:buFontTx/>
              <a:buBlip>
                <a:blip r:embed="rId2"/>
              </a:buBlip>
              <a:defRPr sz="1800" b="1">
                <a:latin typeface="Arial" pitchFamily="34" charset="0"/>
                <a:cs typeface="Arial" pitchFamily="34" charset="0"/>
              </a:defRPr>
            </a:lvl1pPr>
            <a:lvl2pPr>
              <a:spcBef>
                <a:spcPts val="0"/>
              </a:spcBef>
              <a:buClr>
                <a:srgbClr val="A71930"/>
              </a:buClr>
              <a:defRPr sz="1800" b="1"/>
            </a:lvl2pPr>
            <a:lvl3pPr>
              <a:spcBef>
                <a:spcPts val="0"/>
              </a:spcBef>
              <a:buClr>
                <a:srgbClr val="A71930"/>
              </a:buClr>
              <a:defRPr sz="1800" b="1"/>
            </a:lvl3pPr>
            <a:lvl4pPr>
              <a:spcBef>
                <a:spcPts val="0"/>
              </a:spcBef>
              <a:buClr>
                <a:srgbClr val="A71930"/>
              </a:buClr>
              <a:defRPr sz="1800" b="1"/>
            </a:lvl4pPr>
            <a:lvl5pPr>
              <a:spcBef>
                <a:spcPts val="0"/>
              </a:spcBef>
              <a:buClr>
                <a:srgbClr val="A71930"/>
              </a:buCl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8"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
        <p:nvSpPr>
          <p:cNvPr id="4" name="Slide Number Placeholder 4"/>
          <p:cNvSpPr txBox="1">
            <a:spLocks/>
          </p:cNvSpPr>
          <p:nvPr/>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Tree>
    <p:extLst>
      <p:ext uri="{BB962C8B-B14F-4D97-AF65-F5344CB8AC3E}">
        <p14:creationId xmlns:p14="http://schemas.microsoft.com/office/powerpoint/2010/main" val="899278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933450"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4605337"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12"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446360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135731"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3138488"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noChangeArrowheads="1"/>
          </p:cNvSpPr>
          <p:nvPr>
            <p:ph type="body" idx="11"/>
          </p:nvPr>
        </p:nvSpPr>
        <p:spPr>
          <a:xfrm>
            <a:off x="6141245"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13"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16"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458776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8"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2620489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ghts and Implications 1">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4"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195550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ghts and Implications 2">
    <p:spTree>
      <p:nvGrpSpPr>
        <p:cNvPr id="1" name=""/>
        <p:cNvGrpSpPr/>
        <p:nvPr/>
      </p:nvGrpSpPr>
      <p:grpSpPr>
        <a:xfrm>
          <a:off x="0" y="0"/>
          <a:ext cx="0" cy="0"/>
          <a:chOff x="0" y="0"/>
          <a:chExt cx="0" cy="0"/>
        </a:xfrm>
      </p:grpSpPr>
      <p:pic>
        <p:nvPicPr>
          <p:cNvPr id="2" name="Picture 6"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2071688" y="3016250"/>
            <a:ext cx="152241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3430588" y="3141663"/>
            <a:ext cx="13049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4600575" y="3265488"/>
            <a:ext cx="10874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5595938" y="3389313"/>
            <a:ext cx="869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6429375" y="3514725"/>
            <a:ext cx="6524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3063" y="2692400"/>
            <a:ext cx="585787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E" sz="3200" dirty="0">
                <a:solidFill>
                  <a:srgbClr val="595959"/>
                </a:solidFill>
                <a:latin typeface="Arial" charset="0"/>
                <a:cs typeface="Arial" charset="0"/>
              </a:rPr>
              <a:t>Insights and Implications</a:t>
            </a:r>
          </a:p>
        </p:txBody>
      </p:sp>
    </p:spTree>
    <p:extLst>
      <p:ext uri="{BB962C8B-B14F-4D97-AF65-F5344CB8AC3E}">
        <p14:creationId xmlns:p14="http://schemas.microsoft.com/office/powerpoint/2010/main" val="25849887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985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90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
          <p:cNvSpPr>
            <a:spLocks noGrp="1" noChangeArrowheads="1"/>
          </p:cNvSpPr>
          <p:nvPr>
            <p:ph type="body" idx="1"/>
          </p:nvPr>
        </p:nvSpPr>
        <p:spPr>
          <a:xfrm>
            <a:off x="933450" y="1155700"/>
            <a:ext cx="7620000" cy="5302250"/>
          </a:xfrm>
          <a:prstGeom prst="rect">
            <a:avLst/>
          </a:prstGeom>
        </p:spPr>
        <p:txBody>
          <a:bodyPr>
            <a:normAutofit/>
          </a:bodyPr>
          <a:lstStyle>
            <a:lvl1pPr>
              <a:spcBef>
                <a:spcPts val="0"/>
              </a:spcBef>
              <a:buClr>
                <a:srgbClr val="A71930"/>
              </a:buClr>
              <a:buFontTx/>
              <a:buBlip>
                <a:blip r:embed="rId2"/>
              </a:buBlip>
              <a:defRPr sz="1800" b="1">
                <a:latin typeface="Arial" pitchFamily="34" charset="0"/>
                <a:cs typeface="Arial" pitchFamily="34" charset="0"/>
              </a:defRPr>
            </a:lvl1pPr>
            <a:lvl2pPr>
              <a:spcBef>
                <a:spcPts val="0"/>
              </a:spcBef>
              <a:buClr>
                <a:srgbClr val="A71930"/>
              </a:buClr>
              <a:defRPr sz="1800" b="1"/>
            </a:lvl2pPr>
            <a:lvl3pPr>
              <a:spcBef>
                <a:spcPts val="0"/>
              </a:spcBef>
              <a:buClr>
                <a:srgbClr val="A71930"/>
              </a:buClr>
              <a:defRPr sz="1800" b="1"/>
            </a:lvl3pPr>
            <a:lvl4pPr>
              <a:spcBef>
                <a:spcPts val="0"/>
              </a:spcBef>
              <a:buClr>
                <a:srgbClr val="A71930"/>
              </a:buClr>
              <a:defRPr sz="1800" b="1"/>
            </a:lvl4pPr>
            <a:lvl5pPr>
              <a:spcBef>
                <a:spcPts val="0"/>
              </a:spcBef>
              <a:buClr>
                <a:srgbClr val="A71930"/>
              </a:buCl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8"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
        <p:nvSpPr>
          <p:cNvPr id="4" name="Slide Number Placeholder 4"/>
          <p:cNvSpPr txBox="1">
            <a:spLocks/>
          </p:cNvSpPr>
          <p:nvPr/>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Tree>
    <p:extLst>
      <p:ext uri="{BB962C8B-B14F-4D97-AF65-F5344CB8AC3E}">
        <p14:creationId xmlns:p14="http://schemas.microsoft.com/office/powerpoint/2010/main" val="10668380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933450"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4605337"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12"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4342101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
          <p:cNvSpPr>
            <a:spLocks noGrp="1" noChangeArrowheads="1"/>
          </p:cNvSpPr>
          <p:nvPr>
            <p:ph type="body" idx="1"/>
          </p:nvPr>
        </p:nvSpPr>
        <p:spPr>
          <a:xfrm>
            <a:off x="933450" y="1155700"/>
            <a:ext cx="7620000" cy="5302250"/>
          </a:xfrm>
          <a:prstGeom prst="rect">
            <a:avLst/>
          </a:prstGeom>
        </p:spPr>
        <p:txBody>
          <a:bodyPr>
            <a:normAutofit/>
          </a:bodyPr>
          <a:lstStyle>
            <a:lvl1pPr>
              <a:spcBef>
                <a:spcPts val="0"/>
              </a:spcBef>
              <a:buClr>
                <a:srgbClr val="A71930"/>
              </a:buClr>
              <a:buFontTx/>
              <a:buBlip>
                <a:blip r:embed="rId2"/>
              </a:buBlip>
              <a:defRPr sz="1800" b="1">
                <a:latin typeface="Arial" pitchFamily="34" charset="0"/>
                <a:cs typeface="Arial" pitchFamily="34" charset="0"/>
              </a:defRPr>
            </a:lvl1pPr>
            <a:lvl2pPr>
              <a:spcBef>
                <a:spcPts val="0"/>
              </a:spcBef>
              <a:buClr>
                <a:srgbClr val="A71930"/>
              </a:buClr>
              <a:defRPr sz="1800" b="1"/>
            </a:lvl2pPr>
            <a:lvl3pPr>
              <a:spcBef>
                <a:spcPts val="0"/>
              </a:spcBef>
              <a:buClr>
                <a:srgbClr val="A71930"/>
              </a:buClr>
              <a:defRPr sz="1800" b="1"/>
            </a:lvl3pPr>
            <a:lvl4pPr>
              <a:spcBef>
                <a:spcPts val="0"/>
              </a:spcBef>
              <a:buClr>
                <a:srgbClr val="A71930"/>
              </a:buClr>
              <a:defRPr sz="1800" b="1"/>
            </a:lvl4pPr>
            <a:lvl5pPr>
              <a:spcBef>
                <a:spcPts val="0"/>
              </a:spcBef>
              <a:buClr>
                <a:srgbClr val="A71930"/>
              </a:buCl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ea typeface="+mj-ea"/>
            </a:endParaRPr>
          </a:p>
        </p:txBody>
      </p:sp>
      <p:pic>
        <p:nvPicPr>
          <p:cNvPr id="8"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
        <p:nvSpPr>
          <p:cNvPr id="4" name="Slide Number Placeholder 4"/>
          <p:cNvSpPr txBox="1">
            <a:spLocks/>
          </p:cNvSpPr>
          <p:nvPr/>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bg1"/>
                </a:solidFill>
                <a:cs typeface="Arial" charset="0"/>
              </a:rPr>
              <a:pPr algn="r">
                <a:defRPr/>
              </a:pPr>
              <a:t>‹#›</a:t>
            </a:fld>
            <a:endParaRPr lang="en-US" sz="1000" b="0" dirty="0">
              <a:solidFill>
                <a:schemeClr val="bg1"/>
              </a:solidFill>
              <a:cs typeface="Arial" charset="0"/>
            </a:endParaRPr>
          </a:p>
        </p:txBody>
      </p:sp>
    </p:spTree>
    <p:extLst>
      <p:ext uri="{BB962C8B-B14F-4D97-AF65-F5344CB8AC3E}">
        <p14:creationId xmlns:p14="http://schemas.microsoft.com/office/powerpoint/2010/main" val="22541764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135731"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3138488"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noChangeArrowheads="1"/>
          </p:cNvSpPr>
          <p:nvPr>
            <p:ph type="body" idx="11"/>
          </p:nvPr>
        </p:nvSpPr>
        <p:spPr>
          <a:xfrm>
            <a:off x="6141245"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13"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16"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230516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8"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825951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ights and Implications 1">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4"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2783018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sights and Implications 2">
    <p:spTree>
      <p:nvGrpSpPr>
        <p:cNvPr id="1" name=""/>
        <p:cNvGrpSpPr/>
        <p:nvPr/>
      </p:nvGrpSpPr>
      <p:grpSpPr>
        <a:xfrm>
          <a:off x="0" y="0"/>
          <a:ext cx="0" cy="0"/>
          <a:chOff x="0" y="0"/>
          <a:chExt cx="0" cy="0"/>
        </a:xfrm>
      </p:grpSpPr>
      <p:pic>
        <p:nvPicPr>
          <p:cNvPr id="2" name="Picture 6"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2071688" y="3016250"/>
            <a:ext cx="152241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3430588" y="3141663"/>
            <a:ext cx="13049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4600575" y="3265488"/>
            <a:ext cx="10874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5595938" y="3389313"/>
            <a:ext cx="869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6429375" y="3514725"/>
            <a:ext cx="6524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3063" y="2692400"/>
            <a:ext cx="585787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E" sz="3200" dirty="0">
                <a:solidFill>
                  <a:srgbClr val="595959"/>
                </a:solidFill>
                <a:latin typeface="Arial" charset="0"/>
                <a:cs typeface="Arial" charset="0"/>
              </a:rPr>
              <a:t>Insights and Implications</a:t>
            </a:r>
          </a:p>
        </p:txBody>
      </p:sp>
    </p:spTree>
    <p:extLst>
      <p:ext uri="{BB962C8B-B14F-4D97-AF65-F5344CB8AC3E}">
        <p14:creationId xmlns:p14="http://schemas.microsoft.com/office/powerpoint/2010/main" val="24964542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398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396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5"/>
          <p:cNvSpPr>
            <a:spLocks noGrp="1" noChangeArrowheads="1"/>
          </p:cNvSpPr>
          <p:nvPr>
            <p:ph type="body" idx="1"/>
          </p:nvPr>
        </p:nvSpPr>
        <p:spPr>
          <a:xfrm>
            <a:off x="933450" y="1155700"/>
            <a:ext cx="7620000" cy="5302250"/>
          </a:xfrm>
          <a:prstGeom prst="rect">
            <a:avLst/>
          </a:prstGeom>
        </p:spPr>
        <p:txBody>
          <a:bodyPr>
            <a:normAutofit/>
          </a:bodyPr>
          <a:lstStyle>
            <a:lvl1pPr>
              <a:spcBef>
                <a:spcPts val="0"/>
              </a:spcBef>
              <a:buClr>
                <a:srgbClr val="A71930"/>
              </a:buClr>
              <a:buFontTx/>
              <a:buBlip>
                <a:blip r:embed="rId2"/>
              </a:buBlip>
              <a:defRPr sz="1800" b="1">
                <a:latin typeface="Arial" pitchFamily="34" charset="0"/>
                <a:cs typeface="Arial" pitchFamily="34" charset="0"/>
              </a:defRPr>
            </a:lvl1pPr>
            <a:lvl2pPr>
              <a:spcBef>
                <a:spcPts val="0"/>
              </a:spcBef>
              <a:buClr>
                <a:srgbClr val="A71930"/>
              </a:buClr>
              <a:defRPr sz="1800" b="1"/>
            </a:lvl2pPr>
            <a:lvl3pPr>
              <a:spcBef>
                <a:spcPts val="0"/>
              </a:spcBef>
              <a:buClr>
                <a:srgbClr val="A71930"/>
              </a:buClr>
              <a:defRPr sz="1800" b="1"/>
            </a:lvl3pPr>
            <a:lvl4pPr>
              <a:spcBef>
                <a:spcPts val="0"/>
              </a:spcBef>
              <a:buClr>
                <a:srgbClr val="A71930"/>
              </a:buClr>
              <a:defRPr sz="1800" b="1"/>
            </a:lvl4pPr>
            <a:lvl5pPr>
              <a:spcBef>
                <a:spcPts val="0"/>
              </a:spcBef>
              <a:buClr>
                <a:srgbClr val="A71930"/>
              </a:buCl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8"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
        <p:nvSpPr>
          <p:cNvPr id="4" name="Slide Number Placeholder 4"/>
          <p:cNvSpPr txBox="1">
            <a:spLocks/>
          </p:cNvSpPr>
          <p:nvPr/>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Tree>
    <p:extLst>
      <p:ext uri="{BB962C8B-B14F-4D97-AF65-F5344CB8AC3E}">
        <p14:creationId xmlns:p14="http://schemas.microsoft.com/office/powerpoint/2010/main" val="21952961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933450"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4605337"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12"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771385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135731"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3138488"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noChangeArrowheads="1"/>
          </p:cNvSpPr>
          <p:nvPr>
            <p:ph type="body" idx="11"/>
          </p:nvPr>
        </p:nvSpPr>
        <p:spPr>
          <a:xfrm>
            <a:off x="6141245"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13"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16"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0347857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8"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951297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933450"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4605337" y="1155700"/>
            <a:ext cx="3538538" cy="5302250"/>
          </a:xfrm>
          <a:prstGeom prst="rect">
            <a:avLst/>
          </a:prstGeom>
        </p:spPr>
        <p:txBody>
          <a:bodyPr>
            <a:normAutofit/>
          </a:bodyPr>
          <a:lstStyle>
            <a:lvl1pPr>
              <a:spcBef>
                <a:spcPts val="0"/>
              </a:spcBef>
              <a:buClr>
                <a:srgbClr val="A71930"/>
              </a:buClr>
              <a:buFontTx/>
              <a:buBlip>
                <a:blip r:embed="rId2"/>
              </a:buBlip>
              <a:defRPr sz="1600" b="1">
                <a:latin typeface="Arial" pitchFamily="34" charset="0"/>
                <a:cs typeface="Arial" pitchFamily="34" charset="0"/>
              </a:defRPr>
            </a:lvl1pPr>
            <a:lvl2pPr>
              <a:spcBef>
                <a:spcPts val="0"/>
              </a:spcBef>
              <a:buClr>
                <a:srgbClr val="A71930"/>
              </a:buClr>
              <a:defRPr sz="1600" b="1"/>
            </a:lvl2pPr>
            <a:lvl3pPr>
              <a:spcBef>
                <a:spcPts val="0"/>
              </a:spcBef>
              <a:buClr>
                <a:srgbClr val="A71930"/>
              </a:buClr>
              <a:defRPr sz="1600" b="1"/>
            </a:lvl3pPr>
            <a:lvl4pPr>
              <a:spcBef>
                <a:spcPts val="0"/>
              </a:spcBef>
              <a:buClr>
                <a:srgbClr val="A71930"/>
              </a:buClr>
              <a:defRPr sz="1600" b="1"/>
            </a:lvl4pPr>
            <a:lvl5pPr>
              <a:spcBef>
                <a:spcPts val="0"/>
              </a:spcBef>
              <a:buClr>
                <a:srgbClr val="A71930"/>
              </a:buCl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ea typeface="+mj-ea"/>
            </a:endParaRPr>
          </a:p>
        </p:txBody>
      </p:sp>
      <p:pic>
        <p:nvPicPr>
          <p:cNvPr id="12"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bg1"/>
                </a:solidFill>
                <a:cs typeface="Arial" charset="0"/>
              </a:rPr>
              <a:pPr algn="r">
                <a:defRPr/>
              </a:pPr>
              <a:t>‹#›</a:t>
            </a:fld>
            <a:endParaRPr lang="en-US" sz="1000" b="0" dirty="0">
              <a:solidFill>
                <a:schemeClr val="bg1"/>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240925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sights and Implications 1">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solidFill>
                <a:prstClr val="white">
                  <a:lumMod val="95000"/>
                </a:prstClr>
              </a:solidFill>
            </a:endParaRPr>
          </a:p>
        </p:txBody>
      </p:sp>
      <p:pic>
        <p:nvPicPr>
          <p:cNvPr id="4"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prstClr val="white"/>
                </a:solidFill>
                <a:cs typeface="Arial" charset="0"/>
              </a:rPr>
              <a:pPr algn="r">
                <a:defRPr/>
              </a:pPr>
              <a:t>‹#›</a:t>
            </a:fld>
            <a:endParaRPr lang="en-US" sz="1000" b="0" dirty="0">
              <a:solidFill>
                <a:prstClr val="white"/>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0382645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ights and Implications 2">
    <p:spTree>
      <p:nvGrpSpPr>
        <p:cNvPr id="1" name=""/>
        <p:cNvGrpSpPr/>
        <p:nvPr/>
      </p:nvGrpSpPr>
      <p:grpSpPr>
        <a:xfrm>
          <a:off x="0" y="0"/>
          <a:ext cx="0" cy="0"/>
          <a:chOff x="0" y="0"/>
          <a:chExt cx="0" cy="0"/>
        </a:xfrm>
      </p:grpSpPr>
      <p:pic>
        <p:nvPicPr>
          <p:cNvPr id="2" name="Picture 6"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2071688" y="3016250"/>
            <a:ext cx="152241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3430588" y="3141663"/>
            <a:ext cx="13049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4600575" y="3265488"/>
            <a:ext cx="10874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5595938" y="3389313"/>
            <a:ext cx="869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6429375" y="3514725"/>
            <a:ext cx="6524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3063" y="2692400"/>
            <a:ext cx="585787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E" sz="3200" dirty="0">
                <a:solidFill>
                  <a:srgbClr val="595959"/>
                </a:solidFill>
                <a:latin typeface="Arial" charset="0"/>
                <a:cs typeface="Arial" charset="0"/>
              </a:rPr>
              <a:t>Insights and Implications</a:t>
            </a:r>
          </a:p>
        </p:txBody>
      </p:sp>
    </p:spTree>
    <p:extLst>
      <p:ext uri="{BB962C8B-B14F-4D97-AF65-F5344CB8AC3E}">
        <p14:creationId xmlns:p14="http://schemas.microsoft.com/office/powerpoint/2010/main" val="22591100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67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noChangeArrowheads="1"/>
          </p:cNvSpPr>
          <p:nvPr>
            <p:ph type="body" idx="1"/>
          </p:nvPr>
        </p:nvSpPr>
        <p:spPr>
          <a:xfrm>
            <a:off x="135731"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noChangeArrowheads="1"/>
          </p:cNvSpPr>
          <p:nvPr>
            <p:ph type="body" idx="10"/>
          </p:nvPr>
        </p:nvSpPr>
        <p:spPr>
          <a:xfrm>
            <a:off x="3138488"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noChangeArrowheads="1"/>
          </p:cNvSpPr>
          <p:nvPr>
            <p:ph type="body" idx="11"/>
          </p:nvPr>
        </p:nvSpPr>
        <p:spPr>
          <a:xfrm>
            <a:off x="6141245" y="1155700"/>
            <a:ext cx="2867026" cy="5302250"/>
          </a:xfrm>
          <a:prstGeom prst="rect">
            <a:avLst/>
          </a:prstGeom>
        </p:spPr>
        <p:txBody>
          <a:bodyPr>
            <a:normAutofit/>
          </a:bodyPr>
          <a:lstStyle>
            <a:lvl1pPr>
              <a:spcBef>
                <a:spcPts val="0"/>
              </a:spcBef>
              <a:buClr>
                <a:srgbClr val="A71930"/>
              </a:buClr>
              <a:buFontTx/>
              <a:buBlip>
                <a:blip r:embed="rId2"/>
              </a:buBlip>
              <a:defRPr sz="1400" b="1">
                <a:latin typeface="Arial" pitchFamily="34" charset="0"/>
                <a:cs typeface="Arial" pitchFamily="34" charset="0"/>
              </a:defRPr>
            </a:lvl1pPr>
            <a:lvl2pPr>
              <a:spcBef>
                <a:spcPts val="0"/>
              </a:spcBef>
              <a:buClr>
                <a:srgbClr val="A71930"/>
              </a:buClr>
              <a:defRPr sz="1400" b="1"/>
            </a:lvl2pPr>
            <a:lvl3pPr>
              <a:spcBef>
                <a:spcPts val="0"/>
              </a:spcBef>
              <a:buClr>
                <a:srgbClr val="A71930"/>
              </a:buClr>
              <a:defRPr sz="1400" b="1"/>
            </a:lvl3pPr>
            <a:lvl4pPr>
              <a:spcBef>
                <a:spcPts val="0"/>
              </a:spcBef>
              <a:buClr>
                <a:srgbClr val="A71930"/>
              </a:buClr>
              <a:defRPr sz="1400" b="1"/>
            </a:lvl4pPr>
            <a:lvl5pPr>
              <a:spcBef>
                <a:spcPts val="0"/>
              </a:spcBef>
              <a:buClr>
                <a:srgbClr val="A71930"/>
              </a:buClr>
              <a:defRPr sz="1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ea typeface="+mj-ea"/>
            </a:endParaRPr>
          </a:p>
        </p:txBody>
      </p:sp>
      <p:pic>
        <p:nvPicPr>
          <p:cNvPr id="13" name="Picture 2" descr="amarach rgb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bg1"/>
                </a:solidFill>
                <a:cs typeface="Arial" charset="0"/>
              </a:rPr>
              <a:pPr algn="r">
                <a:defRPr/>
              </a:pPr>
              <a:t>‹#›</a:t>
            </a:fld>
            <a:endParaRPr lang="en-US" sz="1000" b="0" dirty="0">
              <a:solidFill>
                <a:schemeClr val="bg1"/>
              </a:solidFill>
              <a:cs typeface="Arial" charset="0"/>
            </a:endParaRPr>
          </a:p>
        </p:txBody>
      </p:sp>
      <p:sp>
        <p:nvSpPr>
          <p:cNvPr id="16"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06706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ea typeface="+mj-ea"/>
            </a:endParaRPr>
          </a:p>
        </p:txBody>
      </p:sp>
      <p:pic>
        <p:nvPicPr>
          <p:cNvPr id="8"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bg1"/>
                </a:solidFill>
                <a:cs typeface="Arial" charset="0"/>
              </a:rPr>
              <a:pPr algn="r">
                <a:defRPr/>
              </a:pPr>
              <a:t>‹#›</a:t>
            </a:fld>
            <a:endParaRPr lang="en-US" sz="1000" b="0" dirty="0">
              <a:solidFill>
                <a:schemeClr val="bg1"/>
              </a:solidFill>
              <a:cs typeface="Arial" charset="0"/>
            </a:endParaRPr>
          </a:p>
        </p:txBody>
      </p:sp>
      <p:sp>
        <p:nvSpPr>
          <p:cNvPr id="11"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6610376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ghts and Implications 1">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0" y="0"/>
            <a:ext cx="9144000" cy="1000125"/>
          </a:xfrm>
          <a:prstGeom prst="rect">
            <a:avLst/>
          </a:prstGeom>
          <a:solidFill>
            <a:srgbClr val="A71930"/>
          </a:solidFill>
        </p:spPr>
        <p:txBody>
          <a:bodyPr>
            <a:normAutofit/>
          </a:bodyPr>
          <a:lstStyle>
            <a:lvl1pPr algn="l">
              <a:defRPr sz="2600" b="1" baseline="0">
                <a:solidFill>
                  <a:schemeClr val="bg1">
                    <a:lumMod val="95000"/>
                  </a:schemeClr>
                </a:solidFill>
                <a:latin typeface="Arial" pitchFamily="34" charset="0"/>
                <a:cs typeface="Arial" pitchFamily="34" charset="0"/>
              </a:defRPr>
            </a:lvl1pPr>
          </a:lstStyle>
          <a:p>
            <a:pPr fontAlgn="auto">
              <a:spcAft>
                <a:spcPts val="0"/>
              </a:spcAft>
              <a:defRPr/>
            </a:pPr>
            <a:endParaRPr lang="en-US" dirty="0" smtClean="0">
              <a:ea typeface="+mj-ea"/>
            </a:endParaRPr>
          </a:p>
        </p:txBody>
      </p:sp>
      <p:pic>
        <p:nvPicPr>
          <p:cNvPr id="4" name="Picture 2" descr="amarach rgb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606" r="1501" b="7997"/>
          <a:stretch/>
        </p:blipFill>
        <p:spPr bwMode="auto">
          <a:xfrm>
            <a:off x="7667625" y="12700"/>
            <a:ext cx="147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userDrawn="1"/>
        </p:nvSpPr>
        <p:spPr bwMode="auto">
          <a:xfrm>
            <a:off x="8804275" y="755650"/>
            <a:ext cx="339725" cy="244475"/>
          </a:xfrm>
          <a:prstGeom prst="rect">
            <a:avLst/>
          </a:prstGeom>
          <a:noFill/>
          <a:ln w="9525">
            <a:noFill/>
            <a:miter lim="800000"/>
            <a:headEnd/>
            <a:tailEnd/>
          </a:ln>
        </p:spPr>
        <p:txBody>
          <a:bodyPr wrap="none" anchor="ctr">
            <a:spAutoFit/>
          </a:bodyPr>
          <a:lstStyle/>
          <a:p>
            <a:pPr algn="r">
              <a:defRPr/>
            </a:pPr>
            <a:fld id="{6A1AA2C5-B4DB-426C-B3E5-890CC5D98970}" type="slidenum">
              <a:rPr lang="en-US" sz="1000" b="0">
                <a:solidFill>
                  <a:schemeClr val="bg1"/>
                </a:solidFill>
                <a:cs typeface="Arial" charset="0"/>
              </a:rPr>
              <a:pPr algn="r">
                <a:defRPr/>
              </a:pPr>
              <a:t>‹#›</a:t>
            </a:fld>
            <a:endParaRPr lang="en-US" sz="1000" b="0" dirty="0">
              <a:solidFill>
                <a:schemeClr val="bg1"/>
              </a:solidFill>
              <a:cs typeface="Arial" charset="0"/>
            </a:endParaRPr>
          </a:p>
        </p:txBody>
      </p:sp>
      <p:sp>
        <p:nvSpPr>
          <p:cNvPr id="8" name="Rectangle 4"/>
          <p:cNvSpPr>
            <a:spLocks noGrp="1" noChangeArrowheads="1"/>
          </p:cNvSpPr>
          <p:nvPr>
            <p:ph type="title"/>
          </p:nvPr>
        </p:nvSpPr>
        <p:spPr>
          <a:xfrm>
            <a:off x="0" y="0"/>
            <a:ext cx="7416800" cy="954741"/>
          </a:xfrm>
          <a:prstGeom prst="rect">
            <a:avLst/>
          </a:prstGeom>
          <a:noFill/>
        </p:spPr>
        <p:txBody>
          <a:bodyPr anchor="ctr">
            <a:normAutofit/>
          </a:bodyPr>
          <a:lstStyle>
            <a:lvl1pPr algn="l">
              <a:defRPr sz="2400" b="1" baseline="0">
                <a:solidFill>
                  <a:schemeClr val="bg1">
                    <a:lumMod val="95000"/>
                  </a:schemeClr>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4199047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ights and Implications 2">
    <p:spTree>
      <p:nvGrpSpPr>
        <p:cNvPr id="1" name=""/>
        <p:cNvGrpSpPr/>
        <p:nvPr/>
      </p:nvGrpSpPr>
      <p:grpSpPr>
        <a:xfrm>
          <a:off x="0" y="0"/>
          <a:ext cx="0" cy="0"/>
          <a:chOff x="0" y="0"/>
          <a:chExt cx="0" cy="0"/>
        </a:xfrm>
      </p:grpSpPr>
      <p:pic>
        <p:nvPicPr>
          <p:cNvPr id="2" name="Picture 6"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2071688" y="3016250"/>
            <a:ext cx="152241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3430588" y="3141663"/>
            <a:ext cx="13049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4600575" y="3265488"/>
            <a:ext cx="10874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5595938" y="3389313"/>
            <a:ext cx="869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marach rgb1"/>
          <p:cNvPicPr>
            <a:picLocks noChangeAspect="1" noChangeArrowheads="1"/>
          </p:cNvPicPr>
          <p:nvPr/>
        </p:nvPicPr>
        <p:blipFill>
          <a:blip r:embed="rId2">
            <a:extLst>
              <a:ext uri="{28A0092B-C50C-407E-A947-70E740481C1C}">
                <a14:useLocalDpi xmlns:a14="http://schemas.microsoft.com/office/drawing/2010/main" val="0"/>
              </a:ext>
            </a:extLst>
          </a:blip>
          <a:srcRect l="77979" b="60742"/>
          <a:stretch>
            <a:fillRect/>
          </a:stretch>
        </p:blipFill>
        <p:spPr bwMode="auto">
          <a:xfrm>
            <a:off x="6429375" y="3514725"/>
            <a:ext cx="6524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3063" y="2692400"/>
            <a:ext cx="5857875"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IE" sz="3200" dirty="0">
                <a:solidFill>
                  <a:srgbClr val="595959"/>
                </a:solidFill>
                <a:latin typeface="Arial" charset="0"/>
                <a:cs typeface="Arial" charset="0"/>
              </a:rPr>
              <a:t>Insights and Implications</a:t>
            </a:r>
          </a:p>
        </p:txBody>
      </p:sp>
    </p:spTree>
    <p:extLst>
      <p:ext uri="{BB962C8B-B14F-4D97-AF65-F5344CB8AC3E}">
        <p14:creationId xmlns:p14="http://schemas.microsoft.com/office/powerpoint/2010/main" val="17230001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67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9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1"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62752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2196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69377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cid:image001.png@01CEF04A.14CE3EB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3.jpeg"/><Relationship Id="rId4" Type="http://schemas.openxmlformats.org/officeDocument/2006/relationships/image" Target="cid:image001.png@01CEF04A.14CE3EB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cid:image001.png@01CEF04A.14CE3EB0"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cid:image001.png@01CEF04A.14CE3EB0"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cid:image001.png@01CEF04A.14CE3EB0"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17.png"/><Relationship Id="rId7"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 Id="rId9"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cid:image001.png@01CEF04A.14CE3EB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1237595" y="5408941"/>
            <a:ext cx="6668811" cy="372904"/>
          </a:xfrm>
          <a:prstGeom prst="roundRect">
            <a:avLst>
              <a:gd name="adj" fmla="val 2787"/>
            </a:avLst>
          </a:prstGeom>
          <a:noFill/>
          <a:ln>
            <a:noFill/>
          </a:ln>
          <a:extLst/>
        </p:spPr>
        <p:txBody>
          <a:bodyPr wrap="square" lIns="91424" tIns="0" rIns="91424" bIns="0">
            <a:spAutoFit/>
          </a:bodyPr>
          <a:lstStyle/>
          <a:p>
            <a:pPr algn="ctr"/>
            <a:r>
              <a:rPr lang="en-GB" sz="2400" dirty="0" smtClean="0">
                <a:solidFill>
                  <a:srgbClr val="A71930"/>
                </a:solidFill>
              </a:rPr>
              <a:t>Magnet – Regional Business Report</a:t>
            </a:r>
            <a:endParaRPr lang="en-GB" sz="2400" dirty="0">
              <a:solidFill>
                <a:srgbClr val="A71930"/>
              </a:solidFill>
              <a:cs typeface="Arial" charset="0"/>
            </a:endParaRPr>
          </a:p>
        </p:txBody>
      </p:sp>
      <p:sp>
        <p:nvSpPr>
          <p:cNvPr id="11" name="TextBox 10"/>
          <p:cNvSpPr txBox="1"/>
          <p:nvPr/>
        </p:nvSpPr>
        <p:spPr>
          <a:xfrm>
            <a:off x="3424238" y="6389834"/>
            <a:ext cx="2295525" cy="369332"/>
          </a:xfrm>
          <a:prstGeom prst="rect">
            <a:avLst/>
          </a:prstGeom>
          <a:noFill/>
        </p:spPr>
        <p:txBody>
          <a:bodyPr wrap="square" rtlCol="0">
            <a:spAutoFit/>
          </a:bodyPr>
          <a:lstStyle/>
          <a:p>
            <a:pPr algn="ctr"/>
            <a:r>
              <a:rPr lang="en-IE" dirty="0" smtClean="0">
                <a:solidFill>
                  <a:srgbClr val="000000"/>
                </a:solidFill>
              </a:rPr>
              <a:t>February 2015</a:t>
            </a:r>
          </a:p>
        </p:txBody>
      </p:sp>
      <p:sp>
        <p:nvSpPr>
          <p:cNvPr id="3" name="AutoShape 2" descr="data:image/jpeg;base64,/9j/4AAQSkZJRgABAQAAAQABAAD/2wCEAAkGBxMREhUSExQVExUVGBobGBYXGBkcGhkeIhgaHCAXHRgYHSghGyAlHBccIj0lKCkrLi46GB80ODMtNygtLisBCgoKDg0OGxAQGywmICYsLzQ3NjctNCwtLSwsNSwsLCwuNDcsLCwsNCwsLywsLCwsNywsLCwsLCwsLCwsLCwsLP/AABEIAGAAgQMBEQACEQEDEQH/xAAbAAACAwEBAQAAAAAAAAAAAAAABgMEBQIHAf/EAD0QAAEDAwIEAwUFBgUFAAAAAAECAxEABCESMQUGQVETImEUMnGBkQcjQlKhFVOCorHRY3KywfAzNFRic//EABoBAQADAQEBAAAAAAAAAAAAAAACAwQBBQb/xAA2EQABAwIDBQYFAgcBAAAAAAABAAIDBBESITETQVFhcQUiMoGhsRQjkcHR4fAzNEJSYnLxov/aAAwDAQACEQMRAD8A9xoiKIiiIoiKIuXFhIKlEAASSdgO5NF0Ak2CwFc3sKOlgOXJ/wAJMpHxcVCR8zVuydvyWn4OQC77N6/jVZ13x67Lim0qs2IynW4VqIKdiE4B3z6VIMba+ZVzYIg25Dj5WVFV64QEvcWQ2rMhDQBJORClGY0jGOtSwjcxWYG6shJ80ITbe+7xK5c1EaVhZQkE9RoEHtnAp3tA0ITLo2IDyutU8JQuCi/fSoGRLgOSTEoIyNhHp6moYiNWhUbUjWMfRfH+CcQagsXviYAKX0CMRsU7bH60D4zq1dE9O7xst0KqP813toZvLOWgYLzKpAE+8Unp8xUhEx3hOasbSQy/wn58CmrhXFWbpHiMrC0+m49CNxVLmlpsVhkifGbPFldqKrRREURFERREURUeJ8XZtwPEWAT7qBlavRKBk1JrS7RWxwvk8I/CTeI/aE4p5NtaW5U4ogS4cAnppRO3WSI7Ve2AWxOK3x9ntDDJI7Lko7jlG+vilV2/CP3YwAZmQlODA7zmuiVjPCFJtXDCCIm58f39kyWnJlm2I8LXsfOSoT3gmJqkzPO9Y3Vszt9loM8DtkYSw0P4E/2qJe471UZ5Dq4/Vdo4SwkEBloAzPkT136UxHiuGV5/qP1UT3ALVZlTDROfwjtH9K6HuG9SFRKNHFVLvlO2cMw4kiIKHFiI26+prolcFNtXI3h9AqZ5YeaOu3ulAwcOgqBPcqSR9SD07VLaA6hWfFMcLPb9FA7x28tIN4wFtGQVsgq0+pHbpmO89K6GNd4TmpCCGX+E6x5rDvLNt4i/4Yvw7hIlTMwHEAkERsfd6YiPSrASO5JotLHuYNjUC7ePAp15X46i+t0vJGk7LRM6VDcT1HrWeRhY6y86pgMMhYVr1BUIoiKIuVrCQSSABkk7D1ogF8gl/wDajt4CLT7pv/yXE4I/wkH38fiMDaJ6W4Q3xfRa9kyE/NzPAffh09knFldy+4xZTpUn7y8Udbq5nIWdkESmAR7pjpV9w0Au+i34mxsD5fJugH6p65X5casWQ2galbqWRlRIAJ9BgY9KzySF5uV5tTUunfiK2arWdFERREURFERREURFESzxfk9pxReYUbd/cLRsT/7DsYgxFWtlIyOYWyKsc0YX5tSTyjcr4dxNbNyNHjg6lEjTqnUHAcDTuPSfStEgD47t3L0qpraimDo87fuy9bSZEjINYl4K+0RcuLCQSSAAJJOwHei6BfIJWt2zxQ+I4CmyB+7b/fmffWPyCMDrMmrj8vIa+y2uIphhb4954chz4rN+0LirhQq0t4SAAHFAiZJSEspAzJ1duoipwtF8TldQxNvtJPL7lMXKXAk2bITpSFqyspG56D1gYnrk1VI/EVkqZzK++5bdVrMiiIoiKIiiIoiKIiiIoiKIvPftZsi57IQoJl3QCUzBMR6xg/StNMbXXq9mPw48t11d+z/jCvPZPq+/aUvB3IBEn+YEehmuTM/qGirrYRlKwd02TrWdeclbmpRunWuHoVAX57gjcNCIT/GcfAGro+6C8+XVbab5TTOd2Q6/otnjN+m0tnHoENIJCRtgYHwmKra3E6yzxRmWQN4lec8E4YHE2iXJ13DpuHIxICvKCd8eYwD1NanusTbdkvWmlLS8t0aMI+69WrGvEVO64m02rStYSe39+1ZpayCJ2F7gCr46eWQYmjJUbp9XtjKQo6SgkicH3sxWKaV3x8bQTYtOW7er42N+FeSM7/hXHuMMIVpU4ARg+nxrU+vp2OwOeLqltLM5uINyUHGeMBgIjSSsjf8AL+bG9VV1eKcNtY3PpxVlLSmYm+734LnivG0tJQpBSrWcTPu9VVGs7RZCxrmEHF7cV2no3SOcHZW9+CuucQaSgOFYCTse/wAK1uqoWxiRzhYrOIJC7ABmura9bcSVIUCBue3x7V2KpilbiY4EBcfC9hwuGaiZ4qyvVpWFaRJidqrZXQPvhdewv5KbqaVtsQtdd/tBvw/G1DR+b5x/Wp/FRbLbX7vH091HYSbTZ2zVhCpAI2Imr2kOFwqyLGxSR9pDZcdsGkmFF+fkIk1pgNg48l6NAcLJHH+1Rc+j2W7s71B0qUvwlqAmQehHXE12HvNc1SovmxPiPC6e/EH/AAVmXmWS5ye/47l3cGCVPltOcpQ35QPSSVK/iq2UYQG8vda6puBrGcr+Z/dlT+092WGrcGPaHkoiRkfPpMbelSpx3ieAVnZw75f/AGi6lv0Bi+s0JGlsNlA2xGwk+mPmO9cGbCVFhL4Hk63um2qVhS/xFtds4u4TpWhcBaTuOmDXiVTH0kjqlti02uDr5L0oHNnY2E3BGhX24XqvWFDYtk/oquyuDu0InDe38owYaWQc/wALi4uVvt3BTpQ2jWCNMqUQJJ3EfrUJZpKmGYtsGtuNLk2HousjZDJGHXLjbfYC/uq15/2tr/mRVE/8nB1Cti/mJehV/moeRv8A+ia29r+Bn+wWfs/xO6FccWUoXbMBJ8qtIUYTqz6bxUK1zxWxBoByNr5C6lThppn3J1F7a2UqbBaS86so86CClAMSBvJqwUsjHSzPI7zdByUDOxwZG0HI6ld8rpm1QO+r/Ual2QAaNvn7lRrzaoPl7LGbSZFn2en+ADVXltBxfBf5/wDnVbnEW+J/x9dE4AV9QvESTdsi4403kxbMlRifeMY+HmFaAcMR5r0WnZ0Z/wAiuftVchq2Akq9pSQBhRhKvdV06fWlPqei72aO8/8A1/C2fa7j90Pqars3is+CPiqXIA0C7ZJEt3TmB0CoUP6n6VKbOx5KytzwO4tHpko+eFxc8OGMvknOcafr8PhXYvC7ou0Y+XL0UvPyvDTb3Ab8QtPAxHoc/IgH4gdq5DncLlF3i5l7XCaGXUrSFJIUlQkEbEd6pWIgg2KpPcGZWvWpMkmTkwT3jasUnZ1PI/aOGfXL6LQ2rla3CCrC7JBcS4R5kiAewz0+dXGnjMglIzAsFUJnhhZfIqu9wZpRUYI1e8EqICviAc1S/s+B7ibEX1sSAeqtbVytAHDlopneHtqbDRT5BsO3zq19JE+LZOHdUGzyNfjBzXxzhzamw0oSkbSTP13rjqSJ0QicLtRs72v2gOa+PcMaW2G1JlKdpJkfPeuPo4XxiJwuBp/1dbUSNeXg5lfLXhbbYUEg+YQokkkj4n41yGiiiBDRrrndJKmR5F9yntLZLSQhAhImB85q6GFkLAxgyCrkkdI7E7VZtjbKVdOvKTpAASievdX6Vgp4XurHzPbYaDnzWuWRop2xtN95WlePhtClkSEpJgdYExXqgXNlja3EQEtcgsa23L1behy5WpQzJCJwmflVsxscPBbK12FwiBuGj1WNzNde2cUt7RELQydTgOUkncEdwk/zVZGMMZdxWinZsqZ0p1Oif/Z09qy3XlYilVxYsuJlRlLV6kDVnT4qcAHoCQfnV/jj6ey3AbamsNWexVH7VxoTa3AMFp6ZIxtqgmDElAHzqVPncclb2ZmXs4hON/aIuWVNqgocT/UYINUAlpuvPY90b7jULL5QvlFs27gKXWPKZnzDooasx9Yxk1KQZ3G9XVTBixt0KYKrWVFERREURFERREURFERREoc2H2x9rh6SUiQ66tMnSlOQk7RqMdZ2q+PugvW+m+UwznoPNaHMfFiylLDGnxlgwT7rSBhTy/RM7dTUGNvmdFVBEHnG/Qep4Dqsj7PuX/Dm6XJWsEJMmF5y+QfxLgH0HxqyaS/d/fRX11Ri+WNB6cvJO1Z15yo8b4U3dsqZcnSrYjdJGyge4NSa4tNwrIZXRPDmpJ5i8Rdsvh95534m2dHlS+U7DfDm409cd60MsHY26b+S9KDC2QTReHeOH6c0x8icVFzZNKka0DQsdQpOMjpiDVUzcLisdbEY5iNxzUnF+GKD6LtlILgAQsSRqRqBJ7Egaon81ca7LCVyKUFhjfpr5rXtLgOICxIBGxEEehHQioEWKoc0tNipq4oooiKIiiIoiKIiiLH5k42LVKQka3nVaW2wQCSfxf5RuTU2MxdFop4DISTkBqUt8vLKNbNrD1w4om5vI1NIX6bayNtIPqT3tfxdpuC1zgGz5MmjRu+326qXhfCUPKUhCi43r1XNwZC33EqwkHbQFA42xAo5xGZ8uSjJKWC5yO4bgD9/+p3rOvORREURV7+ybfQW3EhST0PQ9COxHeugkG4U2Pcw3aV5x7O5wK5U6Ap61egHPn1asCdlKEntIJrVcTNtoQvWxNrow3Rw+ifOGcft7iEocGuMtq8qx8UHNZ3Mc3VeZJBJHmRlx3KW51Nalto1yCSgEAk9xO5Irgsciots7JxsrNvcpcnSQYMH0PY1wiyi5pbqpa4oooiKIiiLlawASSABuTsKIBfRLnHOc2WB92ldys4SloSCe2sYx6TVrIS7XJbIaN8h73dHNZlryop9xV3xJYUc6WQfu0JgYJ3Pw27zUzLYYWK51WGN2VOPPeStFS13Q8G2Hg24OkupCfMAkghCTkQqE5A2NQybm7VU2ERxSZu4fn3W7w2wbt20tNJCEJ2A/U/Wq3OLjcrNJI6R2JxzVquKCKIiiIoigvbRDyFNuJCkKEEHrXQSDcKTHlhxN1Xnt9ZG0cTb3LAubSJQ8EwtlKQTlQ3AEmJneB0rSDiF2mx916rH7VuON2F/DcUz2FhCAbO6OjThC4dR+sLT9flVRdn3gsb5M7Ssz5ZH8KJ+zu0qLiWmC6UhPituKSYBkJ8NaSCAZxPU7TNAW6XXWviIwkm3C1/W66XzDcspJuLNQictOIUk7n8Wk7CmzadCgp43nuP+ot+Vxbc3l1Ki1bOK07hSm0HbcAqkpnE7V0xW1K66jwGznD1KuDiF6qNNq0B3Vcf7JbNRws4+ir2cI1efp+qFW16sed9pkbnw2yTt+dxUCO+np0nC7BuTFCNGk9SlziTrKlFtoi/fAmbhz7pI1JE6QNJMkDAznOKtaDa5yHJa4w8DE7uN5DP8rR5fsNIDzYD7p1hLigUNtpmNKEx7s4xEwag9245KmeS/dOQyy1J6rbRwsqWHHnC4RPlAhvYQdJnIyZnrUMW4LOZQBZot7rRQgJAAEAbCoKom66ouIoiKIiiIoiKIo32UrSULSFJIggiQfiDQGy6CQbhLj3JraFKctVqtnFJAlOU4M5Sd6tEpOTs1rFY4gNkGIKy5dXzOoqZbuU/h8NWhew3SuQeux3+tcsw77KAbA/QlvXMKmrmt0e9YXEaZMQSnOxHyO2cDGRUtkP7grPhGbpAo7ziqXVhH7OeW4iNOtKEgA596TAxt6UDbC+JdZEWtvtAAVHYWtws+S0TapJP/AFHCvJBJUW0kDMxMnJnpXSWjfdSe6MDN+LoLequI5VU4ALh5SwIPhoACBCQIzJVtMmo7W3hCrNUGnuNtz3rbsuGMspCW20pAAGBnAgSetQLidVmfK95u4q3UVBFERREURFERR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7" descr="amarach rgb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772695"/>
            <a:ext cx="1707180" cy="1063948"/>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937"/>
            <a:ext cx="9143999" cy="524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31804" y="4264035"/>
            <a:ext cx="2760921" cy="707886"/>
          </a:xfrm>
          <a:prstGeom prst="rect">
            <a:avLst/>
          </a:prstGeom>
          <a:noFill/>
        </p:spPr>
        <p:txBody>
          <a:bodyPr wrap="square" rtlCol="0">
            <a:spAutoFit/>
          </a:bodyPr>
          <a:lstStyle/>
          <a:p>
            <a:r>
              <a:rPr lang="en-IE" sz="4000" b="0" dirty="0" smtClean="0">
                <a:solidFill>
                  <a:prstClr val="white"/>
                </a:solidFill>
                <a:latin typeface="Source Sans Pro" pitchFamily="34" charset="0"/>
              </a:rPr>
              <a:t>Wexford</a:t>
            </a:r>
            <a:r>
              <a:rPr lang="en-IE" sz="4000" dirty="0" smtClean="0">
                <a:solidFill>
                  <a:prstClr val="white"/>
                </a:solidFill>
                <a:latin typeface="Source Sans Pro" pitchFamily="34" charset="0"/>
              </a:rPr>
              <a:t>  </a:t>
            </a:r>
            <a:r>
              <a:rPr lang="en-IE" dirty="0" smtClean="0">
                <a:solidFill>
                  <a:srgbClr val="000000"/>
                </a:solidFill>
              </a:rPr>
              <a:t> </a:t>
            </a:r>
            <a:endParaRPr lang="en-IE" dirty="0">
              <a:solidFill>
                <a:srgbClr val="000000"/>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9107" y="5672075"/>
            <a:ext cx="1834893" cy="1265188"/>
          </a:xfrm>
          <a:prstGeom prst="rect">
            <a:avLst/>
          </a:prstGeom>
        </p:spPr>
      </p:pic>
    </p:spTree>
    <p:extLst>
      <p:ext uri="{BB962C8B-B14F-4D97-AF65-F5344CB8AC3E}">
        <p14:creationId xmlns:p14="http://schemas.microsoft.com/office/powerpoint/2010/main" val="2097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06" b="9894"/>
          <a:stretch/>
        </p:blipFill>
        <p:spPr bwMode="auto">
          <a:xfrm>
            <a:off x="0" y="996203"/>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0" y="996203"/>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smtClean="0"/>
              <a:t>Challenges When </a:t>
            </a:r>
            <a:r>
              <a:rPr lang="en-IE" dirty="0"/>
              <a:t>R</a:t>
            </a:r>
            <a:r>
              <a:rPr lang="en-IE" dirty="0" smtClean="0"/>
              <a:t>ecruiting Staff</a:t>
            </a:r>
            <a:endParaRPr lang="en-GB" dirty="0"/>
          </a:p>
        </p:txBody>
      </p:sp>
      <p:sp>
        <p:nvSpPr>
          <p:cNvPr id="45" name="TextBox 44"/>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24" name="Rectangle 23"/>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337627" y="6052457"/>
            <a:ext cx="8468748" cy="307777"/>
          </a:xfrm>
          <a:prstGeom prst="rect">
            <a:avLst/>
          </a:prstGeom>
          <a:noFill/>
        </p:spPr>
        <p:txBody>
          <a:bodyPr wrap="square" rtlCol="0">
            <a:spAutoFit/>
          </a:bodyPr>
          <a:lstStyle/>
          <a:p>
            <a:pPr algn="ctr">
              <a:defRPr/>
            </a:pPr>
            <a:r>
              <a:rPr lang="en-IE" sz="1400" dirty="0"/>
              <a:t>The issue of finding the right skills is most pervasive in </a:t>
            </a:r>
            <a:r>
              <a:rPr lang="en-IE" sz="1400" dirty="0" smtClean="0"/>
              <a:t>Dublin</a:t>
            </a:r>
            <a:endParaRPr lang="en-GB" sz="1400" dirty="0"/>
          </a:p>
        </p:txBody>
      </p:sp>
      <p:cxnSp>
        <p:nvCxnSpPr>
          <p:cNvPr id="26" name="Straight Connector 25"/>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34" name="Text Box 16"/>
          <p:cNvSpPr txBox="1">
            <a:spLocks noChangeArrowheads="1"/>
          </p:cNvSpPr>
          <p:nvPr/>
        </p:nvSpPr>
        <p:spPr bwMode="auto">
          <a:xfrm>
            <a:off x="3158553" y="1752840"/>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sp>
        <p:nvSpPr>
          <p:cNvPr id="36" name="TextBox 35"/>
          <p:cNvSpPr txBox="1">
            <a:spLocks noChangeArrowheads="1"/>
          </p:cNvSpPr>
          <p:nvPr/>
        </p:nvSpPr>
        <p:spPr bwMode="auto">
          <a:xfrm>
            <a:off x="2927620" y="1577369"/>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rgbClr val="000000"/>
                </a:solidFill>
              </a:rPr>
              <a:t>(n=400)</a:t>
            </a:r>
            <a:endParaRPr lang="en-GB" altLang="en-US" sz="1200" dirty="0">
              <a:solidFill>
                <a:srgbClr val="000000"/>
              </a:solidFill>
            </a:endParaRPr>
          </a:p>
        </p:txBody>
      </p:sp>
      <p:sp>
        <p:nvSpPr>
          <p:cNvPr id="37" name="Rounded Rectangle 36"/>
          <p:cNvSpPr/>
          <p:nvPr/>
        </p:nvSpPr>
        <p:spPr>
          <a:xfrm>
            <a:off x="2829009" y="1356701"/>
            <a:ext cx="980010" cy="264283"/>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All SMEs</a:t>
            </a:r>
            <a:endParaRPr lang="en-IE" sz="1400" dirty="0"/>
          </a:p>
        </p:txBody>
      </p:sp>
      <p:graphicFrame>
        <p:nvGraphicFramePr>
          <p:cNvPr id="38" name="Table 37"/>
          <p:cNvGraphicFramePr>
            <a:graphicFrameLocks noGrp="1"/>
          </p:cNvGraphicFramePr>
          <p:nvPr>
            <p:extLst>
              <p:ext uri="{D42A27DB-BD31-4B8C-83A1-F6EECF244321}">
                <p14:modId xmlns:p14="http://schemas.microsoft.com/office/powerpoint/2010/main" val="1706895262"/>
              </p:ext>
            </p:extLst>
          </p:nvPr>
        </p:nvGraphicFramePr>
        <p:xfrm>
          <a:off x="95740" y="1897425"/>
          <a:ext cx="2999154" cy="3570160"/>
        </p:xfrm>
        <a:graphic>
          <a:graphicData uri="http://schemas.openxmlformats.org/drawingml/2006/table">
            <a:tbl>
              <a:tblPr firstRow="1" bandRow="1">
                <a:tableStyleId>{5C22544A-7EE6-4342-B048-85BDC9FD1C3A}</a:tableStyleId>
              </a:tblPr>
              <a:tblGrid>
                <a:gridCol w="2999154"/>
              </a:tblGrid>
              <a:tr h="357016">
                <a:tc>
                  <a:txBody>
                    <a:bodyPr/>
                    <a:lstStyle/>
                    <a:p>
                      <a:r>
                        <a:rPr lang="en-IE" sz="1200" b="1" dirty="0" smtClean="0">
                          <a:solidFill>
                            <a:schemeClr val="tx1"/>
                          </a:solidFill>
                        </a:rPr>
                        <a:t>Finding candidates</a:t>
                      </a:r>
                      <a:r>
                        <a:rPr lang="en-IE" sz="1200" b="1" baseline="0" dirty="0" smtClean="0">
                          <a:solidFill>
                            <a:schemeClr val="tx1"/>
                          </a:solidFill>
                        </a:rPr>
                        <a:t> with right skills</a:t>
                      </a:r>
                      <a:endParaRPr lang="en-IE" sz="12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Cutbacks</a:t>
                      </a:r>
                      <a:r>
                        <a:rPr lang="en-IE" sz="1200" b="1" baseline="0" dirty="0" smtClean="0">
                          <a:solidFill>
                            <a:schemeClr val="tx1"/>
                          </a:solidFill>
                        </a:rPr>
                        <a:t> in budget</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Finding graduates with right skills</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Competition from other employers</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Social welfare</a:t>
                      </a:r>
                      <a:r>
                        <a:rPr lang="en-IE" sz="1200" b="1" baseline="0" dirty="0" smtClean="0">
                          <a:solidFill>
                            <a:schemeClr val="tx1"/>
                          </a:solidFill>
                        </a:rPr>
                        <a:t> benefits</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Tax is too high</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Brain drain</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High salary expectations</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Not applicable</a:t>
                      </a:r>
                      <a:endParaRPr lang="en-IE" sz="12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7016">
                <a:tc>
                  <a:txBody>
                    <a:bodyPr/>
                    <a:lstStyle/>
                    <a:p>
                      <a:r>
                        <a:rPr lang="en-IE" sz="1200" b="1" dirty="0" smtClean="0">
                          <a:solidFill>
                            <a:schemeClr val="tx1"/>
                          </a:solidFill>
                        </a:rPr>
                        <a:t>Other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9" name="Object 15"/>
          <p:cNvGraphicFramePr>
            <a:graphicFrameLocks noChangeAspect="1"/>
          </p:cNvGraphicFramePr>
          <p:nvPr>
            <p:extLst>
              <p:ext uri="{D42A27DB-BD31-4B8C-83A1-F6EECF244321}">
                <p14:modId xmlns:p14="http://schemas.microsoft.com/office/powerpoint/2010/main" val="2759664307"/>
              </p:ext>
            </p:extLst>
          </p:nvPr>
        </p:nvGraphicFramePr>
        <p:xfrm>
          <a:off x="3014208" y="1907808"/>
          <a:ext cx="1895335" cy="3569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06973211"/>
              </p:ext>
            </p:extLst>
          </p:nvPr>
        </p:nvGraphicFramePr>
        <p:xfrm>
          <a:off x="3896748" y="1312075"/>
          <a:ext cx="5042295" cy="4273500"/>
        </p:xfrm>
        <a:graphic>
          <a:graphicData uri="http://schemas.openxmlformats.org/drawingml/2006/table">
            <a:tbl>
              <a:tblPr firstRow="1" bandRow="1">
                <a:tableStyleId>{073A0DAA-6AF3-43AB-8588-CEC1D06C72B9}</a:tableStyleId>
              </a:tblPr>
              <a:tblGrid>
                <a:gridCol w="630287"/>
                <a:gridCol w="630287"/>
                <a:gridCol w="630287"/>
                <a:gridCol w="630287"/>
                <a:gridCol w="630287"/>
                <a:gridCol w="633069"/>
                <a:gridCol w="627504"/>
                <a:gridCol w="630287"/>
              </a:tblGrid>
              <a:tr h="553907">
                <a:tc>
                  <a:txBody>
                    <a:bodyPr/>
                    <a:lstStyle/>
                    <a:p>
                      <a:pPr algn="ctr" rtl="0" fontAlgn="ctr"/>
                      <a:r>
                        <a:rPr lang="en-GB" sz="1200" b="1" i="0" u="none" strike="noStrike" dirty="0">
                          <a:solidFill>
                            <a:schemeClr val="bg1"/>
                          </a:solidFill>
                          <a:effectLst/>
                          <a:latin typeface="Arial"/>
                        </a:rPr>
                        <a:t>North (n=75)</a:t>
                      </a:r>
                    </a:p>
                  </a:txBody>
                  <a:tcPr marL="0" marR="0" marT="0" marB="36000" anchor="b">
                    <a:solidFill>
                      <a:srgbClr val="A3BA7E"/>
                    </a:solidFill>
                  </a:tcPr>
                </a:tc>
                <a:tc>
                  <a:txBody>
                    <a:bodyPr/>
                    <a:lstStyle/>
                    <a:p>
                      <a:pPr algn="ctr" rtl="0" fontAlgn="ctr"/>
                      <a:r>
                        <a:rPr lang="en-GB" sz="1200" b="1" i="0" u="none" strike="noStrike" dirty="0">
                          <a:solidFill>
                            <a:schemeClr val="bg1"/>
                          </a:solidFill>
                          <a:effectLst/>
                          <a:latin typeface="Arial"/>
                        </a:rPr>
                        <a:t>West (n=75)</a:t>
                      </a:r>
                    </a:p>
                  </a:txBody>
                  <a:tcPr marL="0" marR="0" marT="0" marB="36000" anchor="b">
                    <a:solidFill>
                      <a:srgbClr val="92C3B2"/>
                    </a:solidFill>
                  </a:tcPr>
                </a:tc>
                <a:tc>
                  <a:txBody>
                    <a:bodyPr/>
                    <a:lstStyle/>
                    <a:p>
                      <a:pPr algn="ctr" rtl="0" fontAlgn="ctr"/>
                      <a:r>
                        <a:rPr lang="en-GB" sz="1200" b="1" i="0" u="none" strike="noStrike" dirty="0">
                          <a:solidFill>
                            <a:schemeClr val="bg1"/>
                          </a:solidFill>
                          <a:effectLst/>
                          <a:latin typeface="Arial"/>
                        </a:rPr>
                        <a:t>Mid-West (n=75)</a:t>
                      </a:r>
                    </a:p>
                  </a:txBody>
                  <a:tcPr marL="0" marR="0" marT="0" marB="36000" anchor="b">
                    <a:solidFill>
                      <a:srgbClr val="B9D3A0"/>
                    </a:solidFill>
                  </a:tcPr>
                </a:tc>
                <a:tc>
                  <a:txBody>
                    <a:bodyPr/>
                    <a:lstStyle/>
                    <a:p>
                      <a:pPr algn="ctr" rtl="0" fontAlgn="ctr"/>
                      <a:r>
                        <a:rPr lang="en-GB" sz="1200" b="1" i="0" u="none" strike="noStrike" dirty="0">
                          <a:solidFill>
                            <a:schemeClr val="bg1"/>
                          </a:solidFill>
                          <a:effectLst/>
                          <a:latin typeface="Arial"/>
                        </a:rPr>
                        <a:t>South West (n=75)</a:t>
                      </a:r>
                    </a:p>
                  </a:txBody>
                  <a:tcPr marL="0" marR="0" marT="0" marB="36000" anchor="b">
                    <a:solidFill>
                      <a:srgbClr val="FFA980"/>
                    </a:solidFill>
                  </a:tcPr>
                </a:tc>
                <a:tc>
                  <a:txBody>
                    <a:bodyPr/>
                    <a:lstStyle/>
                    <a:p>
                      <a:pPr algn="ctr" rtl="0" fontAlgn="ctr"/>
                      <a:r>
                        <a:rPr lang="en-GB" sz="1400" b="1" i="0" u="none" strike="noStrike" dirty="0">
                          <a:solidFill>
                            <a:srgbClr val="FF0000"/>
                          </a:solidFill>
                          <a:effectLst/>
                          <a:latin typeface="Arial"/>
                        </a:rPr>
                        <a:t>South East (n=75)</a:t>
                      </a:r>
                    </a:p>
                  </a:txBody>
                  <a:tcPr marL="0" marR="0" marT="0" marB="36000" anchor="b">
                    <a:solidFill>
                      <a:srgbClr val="FFFF00"/>
                    </a:solidFill>
                  </a:tcPr>
                </a:tc>
                <a:tc>
                  <a:txBody>
                    <a:bodyPr/>
                    <a:lstStyle/>
                    <a:p>
                      <a:pPr algn="ctr" rtl="0" fontAlgn="ctr"/>
                      <a:r>
                        <a:rPr lang="en-GB" sz="1200" b="1" i="0" u="none" strike="noStrike" dirty="0">
                          <a:solidFill>
                            <a:schemeClr val="bg1"/>
                          </a:solidFill>
                          <a:effectLst/>
                          <a:latin typeface="Arial"/>
                        </a:rPr>
                        <a:t>Midland (n=75)</a:t>
                      </a:r>
                    </a:p>
                  </a:txBody>
                  <a:tcPr marL="0" marR="0" marT="0" marB="36000" anchor="b">
                    <a:solidFill>
                      <a:srgbClr val="D3BFA5"/>
                    </a:solidFill>
                  </a:tcPr>
                </a:tc>
                <a:tc>
                  <a:txBody>
                    <a:bodyPr/>
                    <a:lstStyle/>
                    <a:p>
                      <a:pPr marL="0" algn="ctr" defTabSz="914400" rtl="0" eaLnBrk="1" fontAlgn="ctr" latinLnBrk="0" hangingPunct="1"/>
                      <a:r>
                        <a:rPr lang="en-GB" sz="1200" b="1" i="0" u="none" strike="noStrike" kern="1200" dirty="0">
                          <a:solidFill>
                            <a:schemeClr val="bg1"/>
                          </a:solidFill>
                          <a:effectLst/>
                          <a:latin typeface="Arial"/>
                          <a:ea typeface="+mn-ea"/>
                          <a:cs typeface="+mn-cs"/>
                        </a:rPr>
                        <a:t>Mid-East (n=75)</a:t>
                      </a:r>
                    </a:p>
                  </a:txBody>
                  <a:tcPr marL="0" marR="0" marT="0" marB="36000" anchor="b">
                    <a:solidFill>
                      <a:srgbClr val="C69FBB"/>
                    </a:solidFill>
                  </a:tcPr>
                </a:tc>
                <a:tc>
                  <a:txBody>
                    <a:bodyPr/>
                    <a:lstStyle/>
                    <a:p>
                      <a:pPr marL="0" algn="ctr" defTabSz="914400" rtl="0" eaLnBrk="1" fontAlgn="ctr" latinLnBrk="0" hangingPunct="1"/>
                      <a:r>
                        <a:rPr lang="en-GB" sz="1200" b="1" i="0" u="none" strike="noStrike" kern="1200" dirty="0">
                          <a:solidFill>
                            <a:schemeClr val="bg1"/>
                          </a:solidFill>
                          <a:effectLst/>
                          <a:latin typeface="Arial"/>
                          <a:ea typeface="+mn-ea"/>
                          <a:cs typeface="+mn-cs"/>
                        </a:rPr>
                        <a:t>Dublin (n=75)</a:t>
                      </a:r>
                    </a:p>
                  </a:txBody>
                  <a:tcPr marL="0" marR="0" marT="0" marB="36000" anchor="b">
                    <a:solidFill>
                      <a:srgbClr val="A0C7CF"/>
                    </a:solidFill>
                  </a:tcPr>
                </a:tc>
              </a:tr>
              <a:tr h="359742">
                <a:tc>
                  <a:txBody>
                    <a:bodyPr/>
                    <a:lstStyle/>
                    <a:p>
                      <a:pPr algn="ctr"/>
                      <a:r>
                        <a:rPr lang="en-GB" sz="1100" b="1" dirty="0" smtClean="0"/>
                        <a:t>22%</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35%</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31%</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40%</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30%</a:t>
                      </a:r>
                      <a:endParaRPr lang="en-GB" sz="1400" b="1" dirty="0"/>
                    </a:p>
                  </a:txBody>
                  <a:tcPr anchor="ctr">
                    <a:solidFill>
                      <a:srgbClr val="FFFF00"/>
                    </a:solidFill>
                  </a:tcPr>
                </a:tc>
                <a:tc>
                  <a:txBody>
                    <a:bodyPr/>
                    <a:lstStyle/>
                    <a:p>
                      <a:pPr algn="ctr"/>
                      <a:r>
                        <a:rPr lang="en-GB" sz="1100" b="1" dirty="0" smtClean="0"/>
                        <a:t>30%</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47%</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58%</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10%</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12%</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14%</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13%</a:t>
                      </a:r>
                      <a:endParaRPr lang="en-GB" sz="1400" b="1" dirty="0"/>
                    </a:p>
                  </a:txBody>
                  <a:tcPr anchor="ctr">
                    <a:solidFill>
                      <a:srgbClr val="FFFF00"/>
                    </a:solidFill>
                  </a:tcPr>
                </a:tc>
                <a:tc>
                  <a:txBody>
                    <a:bodyPr/>
                    <a:lstStyle/>
                    <a:p>
                      <a:pPr algn="ctr"/>
                      <a:r>
                        <a:rPr lang="en-GB" sz="1100" b="1" dirty="0" smtClean="0"/>
                        <a:t>6%</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11%</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10%</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7%</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11%</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14%</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13%</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13%</a:t>
                      </a:r>
                      <a:endParaRPr lang="en-GB" sz="1400" b="1" dirty="0"/>
                    </a:p>
                  </a:txBody>
                  <a:tcPr anchor="ctr">
                    <a:solidFill>
                      <a:srgbClr val="FFFF00"/>
                    </a:solidFill>
                  </a:tcPr>
                </a:tc>
                <a:tc>
                  <a:txBody>
                    <a:bodyPr/>
                    <a:lstStyle/>
                    <a:p>
                      <a:pPr algn="ctr"/>
                      <a:r>
                        <a:rPr lang="en-GB" sz="1100" b="1" dirty="0" smtClean="0"/>
                        <a:t>11%</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7%</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11%</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7%</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5%</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0%</a:t>
                      </a:r>
                      <a:endParaRPr lang="en-GB" sz="1400" b="1" dirty="0"/>
                    </a:p>
                  </a:txBody>
                  <a:tcPr anchor="ctr">
                    <a:solidFill>
                      <a:srgbClr val="FFFF00"/>
                    </a:solidFill>
                  </a:tcPr>
                </a:tc>
                <a:tc>
                  <a:txBody>
                    <a:bodyPr/>
                    <a:lstStyle/>
                    <a:p>
                      <a:pPr algn="ctr"/>
                      <a:r>
                        <a:rPr lang="en-GB" sz="1100" b="1" dirty="0" smtClean="0"/>
                        <a:t>1%</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6%</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4%</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1%</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4%</a:t>
                      </a:r>
                      <a:endParaRPr lang="en-GB" sz="1400" b="1" dirty="0"/>
                    </a:p>
                  </a:txBody>
                  <a:tcPr anchor="ctr">
                    <a:solidFill>
                      <a:srgbClr val="FFFF00"/>
                    </a:solidFill>
                  </a:tcPr>
                </a:tc>
                <a:tc>
                  <a:txBody>
                    <a:bodyPr/>
                    <a:lstStyle/>
                    <a:p>
                      <a:pPr algn="ctr"/>
                      <a:r>
                        <a:rPr lang="en-GB" sz="1100" b="1" dirty="0" smtClean="0"/>
                        <a:t>1%</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1%</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5%</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1%</a:t>
                      </a:r>
                      <a:endParaRPr lang="en-GB" sz="1400" b="1" dirty="0"/>
                    </a:p>
                  </a:txBody>
                  <a:tcPr anchor="ctr">
                    <a:solidFill>
                      <a:srgbClr val="FFFF00"/>
                    </a:solidFill>
                  </a:tcPr>
                </a:tc>
                <a:tc>
                  <a:txBody>
                    <a:bodyPr/>
                    <a:lstStyle/>
                    <a:p>
                      <a:pPr algn="ctr"/>
                      <a:r>
                        <a:rPr lang="en-GB" sz="1100" b="1" dirty="0" smtClean="0"/>
                        <a:t>3%</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0%</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1%</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0%</a:t>
                      </a:r>
                      <a:endParaRPr lang="en-GB" sz="1400" b="1" dirty="0"/>
                    </a:p>
                  </a:txBody>
                  <a:tcPr anchor="ctr">
                    <a:solidFill>
                      <a:srgbClr val="FFFF00"/>
                    </a:solidFill>
                  </a:tcPr>
                </a:tc>
                <a:tc>
                  <a:txBody>
                    <a:bodyPr/>
                    <a:lstStyle/>
                    <a:p>
                      <a:pPr algn="ctr"/>
                      <a:r>
                        <a:rPr lang="en-GB" sz="1100" b="1" dirty="0" smtClean="0"/>
                        <a:t>3%</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2%</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0%</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2%</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2%</a:t>
                      </a:r>
                      <a:endParaRPr lang="en-GB" sz="1400" b="1" dirty="0"/>
                    </a:p>
                  </a:txBody>
                  <a:tcPr anchor="ctr">
                    <a:solidFill>
                      <a:srgbClr val="FFFF00"/>
                    </a:solidFill>
                  </a:tcPr>
                </a:tc>
                <a:tc>
                  <a:txBody>
                    <a:bodyPr/>
                    <a:lstStyle/>
                    <a:p>
                      <a:pPr algn="ctr"/>
                      <a:r>
                        <a:rPr lang="en-GB" sz="1100" b="1" dirty="0" smtClean="0"/>
                        <a:t>0%</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5%</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0%</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52%</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45%</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41%</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27%</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44%</a:t>
                      </a:r>
                      <a:endParaRPr lang="en-GB" sz="1400" b="1" dirty="0"/>
                    </a:p>
                  </a:txBody>
                  <a:tcPr anchor="ctr">
                    <a:solidFill>
                      <a:srgbClr val="FFFF00"/>
                    </a:solidFill>
                  </a:tcPr>
                </a:tc>
                <a:tc>
                  <a:txBody>
                    <a:bodyPr/>
                    <a:lstStyle/>
                    <a:p>
                      <a:pPr algn="ctr"/>
                      <a:r>
                        <a:rPr lang="en-GB" sz="1100" b="1" dirty="0" smtClean="0"/>
                        <a:t>41%</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24%</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23%</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59742">
                <a:tc>
                  <a:txBody>
                    <a:bodyPr/>
                    <a:lstStyle/>
                    <a:p>
                      <a:pPr algn="ctr"/>
                      <a:r>
                        <a:rPr lang="en-GB" sz="1100" b="1" dirty="0" smtClean="0"/>
                        <a:t>1%</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2%</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6%</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3%</a:t>
                      </a:r>
                      <a:endParaRPr lang="en-GB" sz="1400" b="1" dirty="0"/>
                    </a:p>
                  </a:txBody>
                  <a:tcPr anchor="ctr">
                    <a:solidFill>
                      <a:srgbClr val="FFFF00"/>
                    </a:solidFill>
                  </a:tcPr>
                </a:tc>
                <a:tc>
                  <a:txBody>
                    <a:bodyPr/>
                    <a:lstStyle/>
                    <a:p>
                      <a:pPr algn="ctr"/>
                      <a:r>
                        <a:rPr lang="en-GB" sz="1100" b="1" dirty="0" smtClean="0"/>
                        <a:t>1%</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5%</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5%</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3525221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5497" y="5749872"/>
            <a:ext cx="9143999" cy="115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45434" y="5769926"/>
            <a:ext cx="8598566" cy="1015663"/>
          </a:xfrm>
          <a:prstGeom prst="rect">
            <a:avLst/>
          </a:prstGeom>
          <a:noFill/>
        </p:spPr>
        <p:txBody>
          <a:bodyPr wrap="square" rtlCol="0" anchor="ctr">
            <a:spAutoFit/>
          </a:bodyPr>
          <a:lstStyle/>
          <a:p>
            <a:pPr algn="r">
              <a:defRPr/>
            </a:pPr>
            <a:r>
              <a:rPr lang="en-GB" sz="3000" dirty="0">
                <a:cs typeface="Arial" charset="0"/>
              </a:rPr>
              <a:t>Section </a:t>
            </a:r>
            <a:r>
              <a:rPr lang="en-GB" sz="3000" dirty="0" smtClean="0">
                <a:cs typeface="Arial" charset="0"/>
              </a:rPr>
              <a:t>2</a:t>
            </a:r>
            <a:r>
              <a:rPr lang="en-GB" sz="3000" dirty="0">
                <a:cs typeface="Arial" charset="0"/>
              </a:rPr>
              <a:t>: Government </a:t>
            </a:r>
            <a:endParaRPr lang="en-GB" sz="3000" dirty="0" smtClean="0">
              <a:cs typeface="Arial" charset="0"/>
            </a:endParaRPr>
          </a:p>
          <a:p>
            <a:pPr algn="r">
              <a:defRPr/>
            </a:pPr>
            <a:r>
              <a:rPr lang="en-GB" sz="3000" dirty="0" smtClean="0">
                <a:cs typeface="Arial" charset="0"/>
              </a:rPr>
              <a:t>Attitudes </a:t>
            </a:r>
            <a:r>
              <a:rPr lang="en-GB" sz="3000" dirty="0">
                <a:cs typeface="Arial" charset="0"/>
              </a:rPr>
              <a:t>&amp; Grants</a:t>
            </a:r>
            <a:endParaRPr lang="en-GB" sz="2600" dirty="0"/>
          </a:p>
        </p:txBody>
      </p:sp>
      <p:pic>
        <p:nvPicPr>
          <p:cNvPr id="9" name="Picture 8" descr="amarach rgb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5697516"/>
            <a:ext cx="1828798" cy="1160484"/>
          </a:xfrm>
          <a:prstGeom prst="rect">
            <a:avLst/>
          </a:prstGeom>
          <a:noFill/>
          <a:ln>
            <a:noFill/>
          </a:ln>
        </p:spPr>
      </p:pic>
      <p:pic>
        <p:nvPicPr>
          <p:cNvPr id="12292" name="Picture 4" descr="http://www.getbusymedia.com/wp-content/uploads/2014/04/Financial-Planning-for-Startu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871" y="357634"/>
            <a:ext cx="7352129" cy="515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18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0" y="1000897"/>
            <a:ext cx="9144000" cy="589547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a:t>Feel the Government is Doing Enough for </a:t>
            </a:r>
            <a:r>
              <a:rPr lang="en-IE" dirty="0" smtClean="0"/>
              <a:t>SME’s</a:t>
            </a:r>
            <a:endParaRPr lang="en-GB" dirty="0"/>
          </a:p>
        </p:txBody>
      </p:sp>
      <p:graphicFrame>
        <p:nvGraphicFramePr>
          <p:cNvPr id="19" name="Object 2"/>
          <p:cNvGraphicFramePr>
            <a:graphicFrameLocks/>
          </p:cNvGraphicFramePr>
          <p:nvPr>
            <p:extLst>
              <p:ext uri="{D42A27DB-BD31-4B8C-83A1-F6EECF244321}">
                <p14:modId xmlns:p14="http://schemas.microsoft.com/office/powerpoint/2010/main" val="3505342474"/>
              </p:ext>
            </p:extLst>
          </p:nvPr>
        </p:nvGraphicFramePr>
        <p:xfrm>
          <a:off x="3377563" y="992188"/>
          <a:ext cx="6120000" cy="4948237"/>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23" name="Rectangle 22"/>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337627" y="6052457"/>
            <a:ext cx="8468748" cy="307777"/>
          </a:xfrm>
          <a:prstGeom prst="rect">
            <a:avLst/>
          </a:prstGeom>
          <a:noFill/>
        </p:spPr>
        <p:txBody>
          <a:bodyPr wrap="square" rtlCol="0">
            <a:spAutoFit/>
          </a:bodyPr>
          <a:lstStyle/>
          <a:p>
            <a:pPr algn="ctr">
              <a:defRPr/>
            </a:pPr>
            <a:r>
              <a:rPr lang="en-IE" sz="1400" dirty="0" smtClean="0"/>
              <a:t>Only 9% of SME </a:t>
            </a:r>
            <a:r>
              <a:rPr lang="en-IE" sz="1400" dirty="0"/>
              <a:t>decision makers in the </a:t>
            </a:r>
            <a:r>
              <a:rPr lang="en-IE" sz="1400" dirty="0" smtClean="0"/>
              <a:t>Capital feel </a:t>
            </a:r>
            <a:r>
              <a:rPr lang="en-IE" sz="1400" dirty="0"/>
              <a:t>the Government </a:t>
            </a:r>
            <a:r>
              <a:rPr lang="en-IE" sz="1400" dirty="0" smtClean="0"/>
              <a:t>enough to support them</a:t>
            </a:r>
            <a:endParaRPr lang="en-GB" sz="1400" dirty="0"/>
          </a:p>
        </p:txBody>
      </p:sp>
      <p:cxnSp>
        <p:nvCxnSpPr>
          <p:cNvPr id="25" name="Straight Connector 24"/>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64" name="Table 63"/>
          <p:cNvGraphicFramePr>
            <a:graphicFrameLocks noGrp="1"/>
          </p:cNvGraphicFramePr>
          <p:nvPr>
            <p:extLst>
              <p:ext uri="{D42A27DB-BD31-4B8C-83A1-F6EECF244321}">
                <p14:modId xmlns:p14="http://schemas.microsoft.com/office/powerpoint/2010/main" val="439333231"/>
              </p:ext>
            </p:extLst>
          </p:nvPr>
        </p:nvGraphicFramePr>
        <p:xfrm>
          <a:off x="1776546" y="1676402"/>
          <a:ext cx="2480901" cy="3795008"/>
        </p:xfrm>
        <a:graphic>
          <a:graphicData uri="http://schemas.openxmlformats.org/drawingml/2006/table">
            <a:tbl>
              <a:tblPr firstRow="1" bandRow="1">
                <a:tableStyleId>{2D5ABB26-0587-4C30-8999-92F81FD0307C}</a:tableStyleId>
              </a:tblPr>
              <a:tblGrid>
                <a:gridCol w="2480901"/>
              </a:tblGrid>
              <a:tr h="474376">
                <a:tc>
                  <a:txBody>
                    <a:bodyPr/>
                    <a:lstStyle/>
                    <a:p>
                      <a:pPr algn="l"/>
                      <a:r>
                        <a:rPr lang="en-GB" sz="1400" b="1" dirty="0" smtClean="0">
                          <a:solidFill>
                            <a:srgbClr val="84A056"/>
                          </a:solidFill>
                        </a:rPr>
                        <a:t>North (n=75)</a:t>
                      </a:r>
                      <a:endParaRPr lang="en-GB" sz="1400" b="1" dirty="0">
                        <a:solidFill>
                          <a:srgbClr val="84A056"/>
                        </a:solidFill>
                      </a:endParaRPr>
                    </a:p>
                  </a:txBody>
                  <a:tcPr anchor="ctr"/>
                </a:tc>
              </a:tr>
              <a:tr h="474376">
                <a:tc>
                  <a:txBody>
                    <a:bodyPr/>
                    <a:lstStyle/>
                    <a:p>
                      <a:pPr algn="l"/>
                      <a:r>
                        <a:rPr lang="en-GB" sz="1400" b="1" dirty="0" smtClean="0">
                          <a:solidFill>
                            <a:srgbClr val="5EA68C"/>
                          </a:solidFill>
                        </a:rPr>
                        <a:t>West (n=75)</a:t>
                      </a:r>
                      <a:endParaRPr lang="en-GB" sz="1400" b="1" dirty="0">
                        <a:solidFill>
                          <a:srgbClr val="5EA68C"/>
                        </a:solidFill>
                      </a:endParaRPr>
                    </a:p>
                  </a:txBody>
                  <a:tcPr anchor="ctr"/>
                </a:tc>
              </a:tr>
              <a:tr h="474376">
                <a:tc>
                  <a:txBody>
                    <a:bodyPr/>
                    <a:lstStyle/>
                    <a:p>
                      <a:pPr algn="l"/>
                      <a:r>
                        <a:rPr lang="en-GB" sz="1400" b="1" dirty="0" smtClean="0">
                          <a:solidFill>
                            <a:srgbClr val="80AF51"/>
                          </a:solidFill>
                        </a:rPr>
                        <a:t>Mid-West (n=75)</a:t>
                      </a:r>
                      <a:endParaRPr lang="en-GB" sz="1400" b="1" dirty="0">
                        <a:solidFill>
                          <a:srgbClr val="80AF51"/>
                        </a:solidFill>
                      </a:endParaRPr>
                    </a:p>
                  </a:txBody>
                  <a:tcPr anchor="ctr"/>
                </a:tc>
              </a:tr>
              <a:tr h="474376">
                <a:tc>
                  <a:txBody>
                    <a:bodyPr/>
                    <a:lstStyle/>
                    <a:p>
                      <a:pPr algn="l"/>
                      <a:r>
                        <a:rPr lang="en-GB" sz="1400" b="1" dirty="0" smtClean="0">
                          <a:solidFill>
                            <a:srgbClr val="FF732D"/>
                          </a:solidFill>
                        </a:rPr>
                        <a:t>South West (n=75)</a:t>
                      </a:r>
                      <a:endParaRPr lang="en-GB" sz="1400" b="1" dirty="0">
                        <a:solidFill>
                          <a:srgbClr val="FF732D"/>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rgbClr val="B18C5B"/>
                          </a:solidFill>
                        </a:rPr>
                        <a:t>Midland (n=75)</a:t>
                      </a:r>
                      <a:endParaRPr lang="en-GB" sz="1400" b="1" dirty="0">
                        <a:solidFill>
                          <a:srgbClr val="B18C5B"/>
                        </a:solidFill>
                      </a:endParaRPr>
                    </a:p>
                  </a:txBody>
                  <a:tcPr anchor="ctr"/>
                </a:tc>
              </a:tr>
              <a:tr h="474376">
                <a:tc>
                  <a:txBody>
                    <a:bodyPr/>
                    <a:lstStyle/>
                    <a:p>
                      <a:pPr algn="l"/>
                      <a:r>
                        <a:rPr lang="en-GB" sz="1400" b="1" dirty="0" smtClean="0">
                          <a:solidFill>
                            <a:srgbClr val="A96F98"/>
                          </a:solidFill>
                        </a:rPr>
                        <a:t>Mid-East (n=75)</a:t>
                      </a:r>
                      <a:endParaRPr lang="en-GB" sz="1400" b="1" dirty="0">
                        <a:solidFill>
                          <a:srgbClr val="A96F98"/>
                        </a:solidFill>
                      </a:endParaRPr>
                    </a:p>
                  </a:txBody>
                  <a:tcPr anchor="ctr"/>
                </a:tc>
              </a:tr>
              <a:tr h="474376">
                <a:tc>
                  <a:txBody>
                    <a:bodyPr/>
                    <a:lstStyle/>
                    <a:p>
                      <a:pPr algn="l"/>
                      <a:r>
                        <a:rPr lang="en-GB" sz="1400" b="1" dirty="0" smtClean="0">
                          <a:solidFill>
                            <a:srgbClr val="599DAB"/>
                          </a:solidFill>
                        </a:rPr>
                        <a:t>Dublin (n=75)</a:t>
                      </a:r>
                      <a:endParaRPr lang="en-GB" sz="1400" b="1" dirty="0">
                        <a:solidFill>
                          <a:srgbClr val="599DAB"/>
                        </a:solidFill>
                      </a:endParaRPr>
                    </a:p>
                  </a:txBody>
                  <a:tcPr anchor="ctr"/>
                </a:tc>
              </a:tr>
            </a:tbl>
          </a:graphicData>
        </a:graphic>
      </p:graphicFrame>
      <p:sp>
        <p:nvSpPr>
          <p:cNvPr id="26" name="Text Box 43"/>
          <p:cNvSpPr txBox="1">
            <a:spLocks noChangeArrowheads="1"/>
          </p:cNvSpPr>
          <p:nvPr/>
        </p:nvSpPr>
        <p:spPr bwMode="auto">
          <a:xfrm>
            <a:off x="4314403" y="1232928"/>
            <a:ext cx="94463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No, doing very little</a:t>
            </a:r>
          </a:p>
          <a:p>
            <a:pPr algn="ctr" eaLnBrk="1" hangingPunct="1">
              <a:lnSpc>
                <a:spcPts val="1100"/>
              </a:lnSpc>
            </a:pPr>
            <a:r>
              <a:rPr lang="en-GB" sz="1200" dirty="0" smtClean="0"/>
              <a:t>(5)</a:t>
            </a:r>
            <a:endParaRPr lang="en-GB" sz="1200" dirty="0"/>
          </a:p>
        </p:txBody>
      </p:sp>
      <p:sp>
        <p:nvSpPr>
          <p:cNvPr id="28" name="Text Box 43"/>
          <p:cNvSpPr txBox="1">
            <a:spLocks noChangeArrowheads="1"/>
          </p:cNvSpPr>
          <p:nvPr/>
        </p:nvSpPr>
        <p:spPr bwMode="auto">
          <a:xfrm>
            <a:off x="5936151" y="1232928"/>
            <a:ext cx="109166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Yes, doing </a:t>
            </a:r>
          </a:p>
          <a:p>
            <a:pPr algn="ctr" eaLnBrk="1" hangingPunct="1">
              <a:lnSpc>
                <a:spcPts val="1100"/>
              </a:lnSpc>
            </a:pPr>
            <a:r>
              <a:rPr lang="en-GB" sz="1200" dirty="0" smtClean="0"/>
              <a:t>a lot</a:t>
            </a:r>
          </a:p>
          <a:p>
            <a:pPr algn="ctr" eaLnBrk="1" hangingPunct="1">
              <a:lnSpc>
                <a:spcPts val="1100"/>
              </a:lnSpc>
            </a:pPr>
            <a:r>
              <a:rPr lang="en-GB" sz="1200" dirty="0" smtClean="0"/>
              <a:t>(1)</a:t>
            </a:r>
            <a:endParaRPr lang="en-GB" sz="1200" dirty="0"/>
          </a:p>
        </p:txBody>
      </p:sp>
      <p:sp>
        <p:nvSpPr>
          <p:cNvPr id="13" name="Text Box 43"/>
          <p:cNvSpPr txBox="1">
            <a:spLocks noChangeArrowheads="1"/>
          </p:cNvSpPr>
          <p:nvPr/>
        </p:nvSpPr>
        <p:spPr bwMode="auto">
          <a:xfrm>
            <a:off x="5941710" y="1515057"/>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(2)</a:t>
            </a:r>
            <a:endParaRPr lang="en-GB" sz="1200" dirty="0"/>
          </a:p>
        </p:txBody>
      </p:sp>
      <p:sp>
        <p:nvSpPr>
          <p:cNvPr id="14" name="Text Box 43"/>
          <p:cNvSpPr txBox="1">
            <a:spLocks noChangeArrowheads="1"/>
          </p:cNvSpPr>
          <p:nvPr/>
        </p:nvSpPr>
        <p:spPr bwMode="auto">
          <a:xfrm>
            <a:off x="5532118" y="1515057"/>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(4)</a:t>
            </a:r>
            <a:endParaRPr lang="en-GB" sz="1200" dirty="0"/>
          </a:p>
        </p:txBody>
      </p:sp>
    </p:spTree>
    <p:extLst>
      <p:ext uri="{BB962C8B-B14F-4D97-AF65-F5344CB8AC3E}">
        <p14:creationId xmlns:p14="http://schemas.microsoft.com/office/powerpoint/2010/main" val="289703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0" y="1000897"/>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337627" y="6052457"/>
            <a:ext cx="8468748" cy="738664"/>
          </a:xfrm>
          <a:prstGeom prst="rect">
            <a:avLst/>
          </a:prstGeom>
          <a:noFill/>
        </p:spPr>
        <p:txBody>
          <a:bodyPr wrap="square" rtlCol="0">
            <a:spAutoFit/>
          </a:bodyPr>
          <a:lstStyle/>
          <a:p>
            <a:pPr algn="ctr">
              <a:defRPr/>
            </a:pPr>
            <a:r>
              <a:rPr lang="en-IE" sz="1400" dirty="0" smtClean="0"/>
              <a:t>3-in-10 (29%) </a:t>
            </a:r>
            <a:r>
              <a:rPr lang="en-IE" sz="1400" dirty="0"/>
              <a:t>SME decision makers do not know </a:t>
            </a:r>
            <a:r>
              <a:rPr lang="en-IE" sz="1400" dirty="0" smtClean="0"/>
              <a:t>who their </a:t>
            </a:r>
            <a:r>
              <a:rPr lang="en-IE" sz="1400" dirty="0"/>
              <a:t>local Government representative/ </a:t>
            </a:r>
            <a:r>
              <a:rPr lang="en-IE" sz="1400" dirty="0" smtClean="0"/>
              <a:t>councillor is. </a:t>
            </a:r>
            <a:r>
              <a:rPr lang="en-IE" sz="1400" dirty="0"/>
              <a:t>This is highest among those in companies with 21-50 employees (45%), and in Dublin where 70% don’t know who this person is.</a:t>
            </a:r>
            <a:endParaRPr lang="en-GB" sz="1400" dirty="0"/>
          </a:p>
        </p:txBody>
      </p:sp>
      <p:cxnSp>
        <p:nvCxnSpPr>
          <p:cNvPr id="34" name="Straight Connector 33"/>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46" name="Object 45"/>
          <p:cNvGraphicFramePr>
            <a:graphicFrameLocks noChangeAspect="1"/>
          </p:cNvGraphicFramePr>
          <p:nvPr>
            <p:extLst>
              <p:ext uri="{D42A27DB-BD31-4B8C-83A1-F6EECF244321}">
                <p14:modId xmlns:p14="http://schemas.microsoft.com/office/powerpoint/2010/main" val="4163825253"/>
              </p:ext>
            </p:extLst>
          </p:nvPr>
        </p:nvGraphicFramePr>
        <p:xfrm>
          <a:off x="417327" y="2070359"/>
          <a:ext cx="3714000" cy="2874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540548289"/>
              </p:ext>
            </p:extLst>
          </p:nvPr>
        </p:nvGraphicFramePr>
        <p:xfrm>
          <a:off x="1959429" y="2136895"/>
          <a:ext cx="2301237" cy="3416096"/>
        </p:xfrm>
        <a:graphic>
          <a:graphicData uri="http://schemas.openxmlformats.org/drawingml/2006/table">
            <a:tbl>
              <a:tblPr firstRow="1" bandRow="1">
                <a:tableStyleId>{2D5ABB26-0587-4C30-8999-92F81FD0307C}</a:tableStyleId>
              </a:tblPr>
              <a:tblGrid>
                <a:gridCol w="2301237"/>
              </a:tblGrid>
              <a:tr h="427012">
                <a:tc>
                  <a:txBody>
                    <a:bodyPr/>
                    <a:lstStyle/>
                    <a:p>
                      <a:pPr algn="l"/>
                      <a:r>
                        <a:rPr lang="en-GB" sz="1400" b="1" dirty="0" smtClean="0">
                          <a:solidFill>
                            <a:srgbClr val="84A056"/>
                          </a:solidFill>
                        </a:rPr>
                        <a:t>North (n=75)</a:t>
                      </a:r>
                      <a:endParaRPr lang="en-GB" sz="1400" b="1" dirty="0">
                        <a:solidFill>
                          <a:srgbClr val="84A05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5EA68C"/>
                          </a:solidFill>
                        </a:rPr>
                        <a:t>West (n=75)</a:t>
                      </a:r>
                      <a:endParaRPr lang="en-GB" sz="1400" b="1" dirty="0">
                        <a:solidFill>
                          <a:srgbClr val="5EA68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80AF51"/>
                          </a:solidFill>
                        </a:rPr>
                        <a:t>Mid-West (n=75)</a:t>
                      </a:r>
                      <a:endParaRPr lang="en-GB" sz="1400" b="1" dirty="0">
                        <a:solidFill>
                          <a:srgbClr val="80AF5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FF732D"/>
                          </a:solidFill>
                        </a:rPr>
                        <a:t>South West (n=75)</a:t>
                      </a:r>
                      <a:endParaRPr lang="en-GB" sz="1400" b="1" dirty="0">
                        <a:solidFill>
                          <a:srgbClr val="FF732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800" b="1" dirty="0" smtClean="0">
                          <a:solidFill>
                            <a:srgbClr val="FF0000"/>
                          </a:solidFill>
                        </a:rPr>
                        <a:t>South East (n=75)</a:t>
                      </a:r>
                      <a:endParaRPr lang="en-GB" sz="1800" b="1"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B18C5B"/>
                          </a:solidFill>
                        </a:rPr>
                        <a:t>Midland (n=75)</a:t>
                      </a:r>
                      <a:endParaRPr lang="en-GB" sz="1400" b="1" dirty="0">
                        <a:solidFill>
                          <a:srgbClr val="B18C5B"/>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A96F98"/>
                          </a:solidFill>
                        </a:rPr>
                        <a:t>Mid-East (n=75)</a:t>
                      </a:r>
                      <a:endParaRPr lang="en-GB" sz="1400" b="1" dirty="0">
                        <a:solidFill>
                          <a:srgbClr val="A96F9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599DAB"/>
                          </a:solidFill>
                        </a:rPr>
                        <a:t>Dublin (n=75)</a:t>
                      </a:r>
                      <a:endParaRPr lang="en-GB" sz="1400" b="1" dirty="0">
                        <a:solidFill>
                          <a:srgbClr val="599DAB"/>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IE" dirty="0"/>
              <a:t>Know Local Government Rep./Councillor</a:t>
            </a:r>
            <a:endParaRPr lang="en-GB" dirty="0"/>
          </a:p>
        </p:txBody>
      </p:sp>
      <p:graphicFrame>
        <p:nvGraphicFramePr>
          <p:cNvPr id="23" name="Object 31"/>
          <p:cNvGraphicFramePr>
            <a:graphicFrameLocks noChangeAspect="1"/>
          </p:cNvGraphicFramePr>
          <p:nvPr>
            <p:extLst>
              <p:ext uri="{D42A27DB-BD31-4B8C-83A1-F6EECF244321}">
                <p14:modId xmlns:p14="http://schemas.microsoft.com/office/powerpoint/2010/main" val="2092764894"/>
              </p:ext>
            </p:extLst>
          </p:nvPr>
        </p:nvGraphicFramePr>
        <p:xfrm>
          <a:off x="4487596" y="2060694"/>
          <a:ext cx="2630570" cy="3568494"/>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24" name="Rounded Rectangle 23"/>
          <p:cNvSpPr/>
          <p:nvPr/>
        </p:nvSpPr>
        <p:spPr>
          <a:xfrm>
            <a:off x="4598467" y="1548356"/>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No</a:t>
            </a:r>
            <a:endParaRPr lang="en-IE" sz="1400" dirty="0"/>
          </a:p>
        </p:txBody>
      </p:sp>
      <p:sp>
        <p:nvSpPr>
          <p:cNvPr id="25" name="Text Box 16"/>
          <p:cNvSpPr txBox="1">
            <a:spLocks noChangeArrowheads="1"/>
          </p:cNvSpPr>
          <p:nvPr/>
        </p:nvSpPr>
        <p:spPr bwMode="auto">
          <a:xfrm>
            <a:off x="4940711" y="1888702"/>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sp>
        <p:nvSpPr>
          <p:cNvPr id="27" name="Oval 26"/>
          <p:cNvSpPr/>
          <p:nvPr/>
        </p:nvSpPr>
        <p:spPr>
          <a:xfrm>
            <a:off x="5068377" y="3927400"/>
            <a:ext cx="431800" cy="254000"/>
          </a:xfrm>
          <a:prstGeom prst="ellipse">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5152783" y="4785529"/>
            <a:ext cx="431800" cy="254000"/>
          </a:xfrm>
          <a:prstGeom prst="ellipse">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5476340" y="5207560"/>
            <a:ext cx="431800" cy="254000"/>
          </a:xfrm>
          <a:prstGeom prst="ellipse">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3265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0" y="1000897"/>
            <a:ext cx="9144000" cy="589547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337627" y="6052457"/>
            <a:ext cx="8468748" cy="738664"/>
          </a:xfrm>
          <a:prstGeom prst="rect">
            <a:avLst/>
          </a:prstGeom>
          <a:noFill/>
        </p:spPr>
        <p:txBody>
          <a:bodyPr wrap="square" rtlCol="0">
            <a:spAutoFit/>
          </a:bodyPr>
          <a:lstStyle/>
          <a:p>
            <a:pPr algn="ctr">
              <a:defRPr/>
            </a:pPr>
            <a:r>
              <a:rPr lang="en-IE" sz="1400" dirty="0"/>
              <a:t>Just 2% of Dublin SME decision makers feel their local government representative/ councillor is doing enough, well behind those in the Mid-East – 29% (Meath , Kildare, Wicklow) and other regions. </a:t>
            </a:r>
            <a:endParaRPr lang="en-GB" sz="1400" dirty="0"/>
          </a:p>
        </p:txBody>
      </p:sp>
      <p:cxnSp>
        <p:nvCxnSpPr>
          <p:cNvPr id="43" name="Straight Connector 42"/>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lstStyle/>
          <a:p>
            <a:r>
              <a:rPr lang="en-IE" dirty="0"/>
              <a:t>Feel </a:t>
            </a:r>
            <a:r>
              <a:rPr lang="en-IE" dirty="0" smtClean="0"/>
              <a:t>Local Government Rep./Councillor is </a:t>
            </a:r>
            <a:r>
              <a:rPr lang="en-IE" dirty="0"/>
              <a:t>Doing Enough for </a:t>
            </a:r>
            <a:r>
              <a:rPr lang="en-IE" dirty="0" smtClean="0"/>
              <a:t>SME’s</a:t>
            </a:r>
            <a:endParaRPr lang="en-GB" dirty="0"/>
          </a:p>
        </p:txBody>
      </p:sp>
      <p:graphicFrame>
        <p:nvGraphicFramePr>
          <p:cNvPr id="19" name="Object 2"/>
          <p:cNvGraphicFramePr>
            <a:graphicFrameLocks/>
          </p:cNvGraphicFramePr>
          <p:nvPr>
            <p:extLst>
              <p:ext uri="{D42A27DB-BD31-4B8C-83A1-F6EECF244321}">
                <p14:modId xmlns:p14="http://schemas.microsoft.com/office/powerpoint/2010/main" val="2984122751"/>
              </p:ext>
            </p:extLst>
          </p:nvPr>
        </p:nvGraphicFramePr>
        <p:xfrm>
          <a:off x="2505509" y="992188"/>
          <a:ext cx="6120000" cy="494823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Box 43"/>
          <p:cNvSpPr txBox="1">
            <a:spLocks noChangeArrowheads="1"/>
          </p:cNvSpPr>
          <p:nvPr/>
        </p:nvSpPr>
        <p:spPr bwMode="auto">
          <a:xfrm>
            <a:off x="4025172" y="1218860"/>
            <a:ext cx="94463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No, doing very little</a:t>
            </a:r>
          </a:p>
          <a:p>
            <a:pPr algn="ctr" eaLnBrk="1" hangingPunct="1">
              <a:lnSpc>
                <a:spcPts val="1100"/>
              </a:lnSpc>
            </a:pPr>
            <a:r>
              <a:rPr lang="en-GB" sz="1200" dirty="0" smtClean="0"/>
              <a:t>(5)</a:t>
            </a:r>
            <a:endParaRPr lang="en-GB" sz="1200" dirty="0"/>
          </a:p>
        </p:txBody>
      </p:sp>
      <p:sp>
        <p:nvSpPr>
          <p:cNvPr id="28" name="Text Box 43"/>
          <p:cNvSpPr txBox="1">
            <a:spLocks noChangeArrowheads="1"/>
          </p:cNvSpPr>
          <p:nvPr/>
        </p:nvSpPr>
        <p:spPr bwMode="auto">
          <a:xfrm>
            <a:off x="5510098" y="1218860"/>
            <a:ext cx="109166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Yes, doing </a:t>
            </a:r>
          </a:p>
          <a:p>
            <a:pPr algn="ctr" eaLnBrk="1" hangingPunct="1">
              <a:lnSpc>
                <a:spcPts val="1100"/>
              </a:lnSpc>
            </a:pPr>
            <a:r>
              <a:rPr lang="en-GB" sz="1200" dirty="0" smtClean="0"/>
              <a:t>a lot</a:t>
            </a:r>
          </a:p>
          <a:p>
            <a:pPr algn="ctr" eaLnBrk="1" hangingPunct="1">
              <a:lnSpc>
                <a:spcPts val="1100"/>
              </a:lnSpc>
            </a:pPr>
            <a:r>
              <a:rPr lang="en-GB" sz="1200" dirty="0" smtClean="0"/>
              <a:t>(1)</a:t>
            </a:r>
            <a:endParaRPr lang="en-GB" sz="1200" dirty="0"/>
          </a:p>
        </p:txBody>
      </p:sp>
      <p:sp>
        <p:nvSpPr>
          <p:cNvPr id="13" name="Text Box 43"/>
          <p:cNvSpPr txBox="1">
            <a:spLocks noChangeArrowheads="1"/>
          </p:cNvSpPr>
          <p:nvPr/>
        </p:nvSpPr>
        <p:spPr bwMode="auto">
          <a:xfrm>
            <a:off x="5600300" y="1500989"/>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(2)</a:t>
            </a:r>
            <a:endParaRPr lang="en-GB" sz="1200" dirty="0"/>
          </a:p>
        </p:txBody>
      </p:sp>
      <p:sp>
        <p:nvSpPr>
          <p:cNvPr id="14" name="Text Box 43"/>
          <p:cNvSpPr txBox="1">
            <a:spLocks noChangeArrowheads="1"/>
          </p:cNvSpPr>
          <p:nvPr/>
        </p:nvSpPr>
        <p:spPr bwMode="auto">
          <a:xfrm>
            <a:off x="5026617" y="1500989"/>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(4)</a:t>
            </a:r>
            <a:endParaRPr lang="en-GB" sz="1200" dirty="0"/>
          </a:p>
        </p:txBody>
      </p:sp>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27" name="Oval 26"/>
          <p:cNvSpPr/>
          <p:nvPr/>
        </p:nvSpPr>
        <p:spPr>
          <a:xfrm>
            <a:off x="5220779" y="5109483"/>
            <a:ext cx="222773" cy="254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5139773" y="1784322"/>
            <a:ext cx="289709" cy="254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3" name="Table 52"/>
          <p:cNvGraphicFramePr>
            <a:graphicFrameLocks noGrp="1"/>
          </p:cNvGraphicFramePr>
          <p:nvPr>
            <p:extLst>
              <p:ext uri="{D42A27DB-BD31-4B8C-83A1-F6EECF244321}">
                <p14:modId xmlns:p14="http://schemas.microsoft.com/office/powerpoint/2010/main" val="3077470127"/>
              </p:ext>
            </p:extLst>
          </p:nvPr>
        </p:nvGraphicFramePr>
        <p:xfrm>
          <a:off x="1593669" y="1676402"/>
          <a:ext cx="2350266" cy="3795008"/>
        </p:xfrm>
        <a:graphic>
          <a:graphicData uri="http://schemas.openxmlformats.org/drawingml/2006/table">
            <a:tbl>
              <a:tblPr firstRow="1" bandRow="1">
                <a:tableStyleId>{2D5ABB26-0587-4C30-8999-92F81FD0307C}</a:tableStyleId>
              </a:tblPr>
              <a:tblGrid>
                <a:gridCol w="2350266"/>
              </a:tblGrid>
              <a:tr h="474376">
                <a:tc>
                  <a:txBody>
                    <a:bodyPr/>
                    <a:lstStyle/>
                    <a:p>
                      <a:pPr algn="l"/>
                      <a:r>
                        <a:rPr lang="en-GB" sz="1400" b="1" dirty="0" smtClean="0">
                          <a:solidFill>
                            <a:srgbClr val="84A056"/>
                          </a:solidFill>
                        </a:rPr>
                        <a:t>North (n=75)</a:t>
                      </a:r>
                      <a:endParaRPr lang="en-GB" sz="1400" b="1" dirty="0">
                        <a:solidFill>
                          <a:srgbClr val="84A056"/>
                        </a:solidFill>
                      </a:endParaRPr>
                    </a:p>
                  </a:txBody>
                  <a:tcPr anchor="ctr"/>
                </a:tc>
              </a:tr>
              <a:tr h="474376">
                <a:tc>
                  <a:txBody>
                    <a:bodyPr/>
                    <a:lstStyle/>
                    <a:p>
                      <a:pPr algn="l"/>
                      <a:r>
                        <a:rPr lang="en-GB" sz="1400" b="1" dirty="0" smtClean="0">
                          <a:solidFill>
                            <a:srgbClr val="5EA68C"/>
                          </a:solidFill>
                        </a:rPr>
                        <a:t>West (n=75)</a:t>
                      </a:r>
                      <a:endParaRPr lang="en-GB" sz="1400" b="1" dirty="0">
                        <a:solidFill>
                          <a:srgbClr val="5EA68C"/>
                        </a:solidFill>
                      </a:endParaRPr>
                    </a:p>
                  </a:txBody>
                  <a:tcPr anchor="ctr"/>
                </a:tc>
              </a:tr>
              <a:tr h="474376">
                <a:tc>
                  <a:txBody>
                    <a:bodyPr/>
                    <a:lstStyle/>
                    <a:p>
                      <a:pPr algn="l"/>
                      <a:r>
                        <a:rPr lang="en-GB" sz="1400" b="1" dirty="0" smtClean="0">
                          <a:solidFill>
                            <a:srgbClr val="80AF51"/>
                          </a:solidFill>
                        </a:rPr>
                        <a:t>Mid-West (n=75)</a:t>
                      </a:r>
                      <a:endParaRPr lang="en-GB" sz="1400" b="1" dirty="0">
                        <a:solidFill>
                          <a:srgbClr val="80AF51"/>
                        </a:solidFill>
                      </a:endParaRPr>
                    </a:p>
                  </a:txBody>
                  <a:tcPr anchor="ctr"/>
                </a:tc>
              </a:tr>
              <a:tr h="474376">
                <a:tc>
                  <a:txBody>
                    <a:bodyPr/>
                    <a:lstStyle/>
                    <a:p>
                      <a:pPr algn="l"/>
                      <a:r>
                        <a:rPr lang="en-GB" sz="1400" b="1" dirty="0" smtClean="0">
                          <a:solidFill>
                            <a:srgbClr val="FF732D"/>
                          </a:solidFill>
                        </a:rPr>
                        <a:t>South West (n=75)</a:t>
                      </a:r>
                      <a:endParaRPr lang="en-GB" sz="1400" b="1" dirty="0">
                        <a:solidFill>
                          <a:srgbClr val="FF732D"/>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rgbClr val="B18C5B"/>
                          </a:solidFill>
                        </a:rPr>
                        <a:t>Midland (n=75)</a:t>
                      </a:r>
                      <a:endParaRPr lang="en-GB" sz="1400" b="1" dirty="0">
                        <a:solidFill>
                          <a:srgbClr val="B18C5B"/>
                        </a:solidFill>
                      </a:endParaRPr>
                    </a:p>
                  </a:txBody>
                  <a:tcPr anchor="ctr"/>
                </a:tc>
              </a:tr>
              <a:tr h="474376">
                <a:tc>
                  <a:txBody>
                    <a:bodyPr/>
                    <a:lstStyle/>
                    <a:p>
                      <a:pPr algn="l"/>
                      <a:r>
                        <a:rPr lang="en-GB" sz="1400" b="1" dirty="0" smtClean="0">
                          <a:solidFill>
                            <a:srgbClr val="A96F98"/>
                          </a:solidFill>
                        </a:rPr>
                        <a:t>Mid-East (n=75)</a:t>
                      </a:r>
                      <a:endParaRPr lang="en-GB" sz="1400" b="1" dirty="0">
                        <a:solidFill>
                          <a:srgbClr val="A96F98"/>
                        </a:solidFill>
                      </a:endParaRPr>
                    </a:p>
                  </a:txBody>
                  <a:tcPr anchor="ctr"/>
                </a:tc>
              </a:tr>
              <a:tr h="474376">
                <a:tc>
                  <a:txBody>
                    <a:bodyPr/>
                    <a:lstStyle/>
                    <a:p>
                      <a:pPr algn="l"/>
                      <a:r>
                        <a:rPr lang="en-GB" sz="1400" b="1" dirty="0" smtClean="0">
                          <a:solidFill>
                            <a:srgbClr val="599DAB"/>
                          </a:solidFill>
                        </a:rPr>
                        <a:t>Dublin (n=75)</a:t>
                      </a:r>
                      <a:endParaRPr lang="en-GB" sz="1400" b="1" dirty="0">
                        <a:solidFill>
                          <a:srgbClr val="599DAB"/>
                        </a:solidFill>
                      </a:endParaRPr>
                    </a:p>
                  </a:txBody>
                  <a:tcPr anchor="ctr"/>
                </a:tc>
              </a:tr>
            </a:tbl>
          </a:graphicData>
        </a:graphic>
      </p:graphicFrame>
    </p:spTree>
    <p:extLst>
      <p:ext uri="{BB962C8B-B14F-4D97-AF65-F5344CB8AC3E}">
        <p14:creationId xmlns:p14="http://schemas.microsoft.com/office/powerpoint/2010/main" val="2790963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0" y="1000897"/>
            <a:ext cx="9144000" cy="589547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p:cNvSpPr txBox="1"/>
          <p:nvPr/>
        </p:nvSpPr>
        <p:spPr>
          <a:xfrm>
            <a:off x="337627" y="6052457"/>
            <a:ext cx="8468748" cy="523220"/>
          </a:xfrm>
          <a:prstGeom prst="rect">
            <a:avLst/>
          </a:prstGeom>
          <a:noFill/>
        </p:spPr>
        <p:txBody>
          <a:bodyPr wrap="square" rtlCol="0">
            <a:spAutoFit/>
          </a:bodyPr>
          <a:lstStyle/>
          <a:p>
            <a:pPr algn="ctr">
              <a:defRPr/>
            </a:pPr>
            <a:r>
              <a:rPr lang="en-IE" sz="1400" dirty="0"/>
              <a:t>Attitudes towards Budget 2015 are relatively similar across the </a:t>
            </a:r>
            <a:r>
              <a:rPr lang="en-IE" sz="1400" dirty="0" smtClean="0"/>
              <a:t>country, </a:t>
            </a:r>
            <a:r>
              <a:rPr lang="en-IE" sz="1400" dirty="0"/>
              <a:t>with those in Dublin being most positive (61</a:t>
            </a:r>
            <a:r>
              <a:rPr lang="en-IE" sz="1400" dirty="0" smtClean="0"/>
              <a:t>%).</a:t>
            </a:r>
            <a:endParaRPr lang="en-GB" sz="1400" dirty="0"/>
          </a:p>
        </p:txBody>
      </p:sp>
      <p:cxnSp>
        <p:nvCxnSpPr>
          <p:cNvPr id="47" name="Straight Connector 46"/>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Title 2"/>
          <p:cNvSpPr>
            <a:spLocks noGrp="1"/>
          </p:cNvSpPr>
          <p:nvPr>
            <p:ph type="title"/>
          </p:nvPr>
        </p:nvSpPr>
        <p:spPr/>
        <p:txBody>
          <a:bodyPr/>
          <a:lstStyle/>
          <a:p>
            <a:r>
              <a:rPr lang="en-IE" dirty="0"/>
              <a:t>Attitudes Towards Budget 2015 for </a:t>
            </a:r>
            <a:r>
              <a:rPr lang="en-IE" dirty="0" smtClean="0"/>
              <a:t>SMEs</a:t>
            </a:r>
            <a:endParaRPr lang="en-GB" dirty="0"/>
          </a:p>
        </p:txBody>
      </p:sp>
      <p:graphicFrame>
        <p:nvGraphicFramePr>
          <p:cNvPr id="19" name="Object 2"/>
          <p:cNvGraphicFramePr>
            <a:graphicFrameLocks/>
          </p:cNvGraphicFramePr>
          <p:nvPr>
            <p:extLst>
              <p:ext uri="{D42A27DB-BD31-4B8C-83A1-F6EECF244321}">
                <p14:modId xmlns:p14="http://schemas.microsoft.com/office/powerpoint/2010/main" val="1077813392"/>
              </p:ext>
            </p:extLst>
          </p:nvPr>
        </p:nvGraphicFramePr>
        <p:xfrm>
          <a:off x="1902612" y="992188"/>
          <a:ext cx="6120000" cy="494823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Box 43"/>
          <p:cNvSpPr txBox="1">
            <a:spLocks noChangeArrowheads="1"/>
          </p:cNvSpPr>
          <p:nvPr/>
        </p:nvSpPr>
        <p:spPr bwMode="auto">
          <a:xfrm>
            <a:off x="3802103" y="1218860"/>
            <a:ext cx="94463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Very negative</a:t>
            </a:r>
          </a:p>
          <a:p>
            <a:pPr algn="ctr" eaLnBrk="1" hangingPunct="1">
              <a:lnSpc>
                <a:spcPts val="1100"/>
              </a:lnSpc>
            </a:pPr>
            <a:r>
              <a:rPr lang="en-GB" sz="1200" dirty="0" smtClean="0"/>
              <a:t>(5)</a:t>
            </a:r>
            <a:endParaRPr lang="en-GB" sz="1200" dirty="0"/>
          </a:p>
        </p:txBody>
      </p:sp>
      <p:sp>
        <p:nvSpPr>
          <p:cNvPr id="28" name="Text Box 43"/>
          <p:cNvSpPr txBox="1">
            <a:spLocks noChangeArrowheads="1"/>
          </p:cNvSpPr>
          <p:nvPr/>
        </p:nvSpPr>
        <p:spPr bwMode="auto">
          <a:xfrm>
            <a:off x="5610585" y="1218860"/>
            <a:ext cx="109166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Very positive </a:t>
            </a:r>
          </a:p>
          <a:p>
            <a:pPr algn="ctr" eaLnBrk="1" hangingPunct="1">
              <a:lnSpc>
                <a:spcPts val="1100"/>
              </a:lnSpc>
            </a:pPr>
            <a:r>
              <a:rPr lang="en-GB" sz="1200" dirty="0" smtClean="0"/>
              <a:t>(1)</a:t>
            </a:r>
            <a:endParaRPr lang="en-GB" sz="1200" dirty="0"/>
          </a:p>
        </p:txBody>
      </p:sp>
      <p:sp>
        <p:nvSpPr>
          <p:cNvPr id="13" name="Text Box 43"/>
          <p:cNvSpPr txBox="1">
            <a:spLocks noChangeArrowheads="1"/>
          </p:cNvSpPr>
          <p:nvPr/>
        </p:nvSpPr>
        <p:spPr bwMode="auto">
          <a:xfrm>
            <a:off x="5275239" y="1500989"/>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(2)</a:t>
            </a:r>
            <a:endParaRPr lang="en-GB" sz="1200" dirty="0"/>
          </a:p>
        </p:txBody>
      </p:sp>
      <p:sp>
        <p:nvSpPr>
          <p:cNvPr id="14" name="Text Box 43"/>
          <p:cNvSpPr txBox="1">
            <a:spLocks noChangeArrowheads="1"/>
          </p:cNvSpPr>
          <p:nvPr/>
        </p:nvSpPr>
        <p:spPr bwMode="auto">
          <a:xfrm>
            <a:off x="4431556" y="1500989"/>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(4)</a:t>
            </a:r>
            <a:endParaRPr lang="en-GB" sz="1200" dirty="0"/>
          </a:p>
        </p:txBody>
      </p:sp>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3618979856"/>
              </p:ext>
            </p:extLst>
          </p:nvPr>
        </p:nvGraphicFramePr>
        <p:xfrm>
          <a:off x="1476103" y="1676402"/>
          <a:ext cx="2441710" cy="3795008"/>
        </p:xfrm>
        <a:graphic>
          <a:graphicData uri="http://schemas.openxmlformats.org/drawingml/2006/table">
            <a:tbl>
              <a:tblPr firstRow="1" bandRow="1">
                <a:tableStyleId>{2D5ABB26-0587-4C30-8999-92F81FD0307C}</a:tableStyleId>
              </a:tblPr>
              <a:tblGrid>
                <a:gridCol w="2441710"/>
              </a:tblGrid>
              <a:tr h="474376">
                <a:tc>
                  <a:txBody>
                    <a:bodyPr/>
                    <a:lstStyle/>
                    <a:p>
                      <a:pPr algn="l"/>
                      <a:r>
                        <a:rPr lang="en-GB" sz="1400" b="1" dirty="0" smtClean="0">
                          <a:solidFill>
                            <a:srgbClr val="84A056"/>
                          </a:solidFill>
                        </a:rPr>
                        <a:t>North (n=75)</a:t>
                      </a:r>
                      <a:endParaRPr lang="en-GB" sz="1400" b="1" dirty="0">
                        <a:solidFill>
                          <a:srgbClr val="84A056"/>
                        </a:solidFill>
                      </a:endParaRPr>
                    </a:p>
                  </a:txBody>
                  <a:tcPr anchor="ctr"/>
                </a:tc>
              </a:tr>
              <a:tr h="474376">
                <a:tc>
                  <a:txBody>
                    <a:bodyPr/>
                    <a:lstStyle/>
                    <a:p>
                      <a:pPr algn="l"/>
                      <a:r>
                        <a:rPr lang="en-GB" sz="1400" b="1" dirty="0" smtClean="0">
                          <a:solidFill>
                            <a:srgbClr val="5EA68C"/>
                          </a:solidFill>
                        </a:rPr>
                        <a:t>West (n=75)</a:t>
                      </a:r>
                      <a:endParaRPr lang="en-GB" sz="1400" b="1" dirty="0">
                        <a:solidFill>
                          <a:srgbClr val="5EA68C"/>
                        </a:solidFill>
                      </a:endParaRPr>
                    </a:p>
                  </a:txBody>
                  <a:tcPr anchor="ctr"/>
                </a:tc>
              </a:tr>
              <a:tr h="474376">
                <a:tc>
                  <a:txBody>
                    <a:bodyPr/>
                    <a:lstStyle/>
                    <a:p>
                      <a:pPr algn="l"/>
                      <a:r>
                        <a:rPr lang="en-GB" sz="1400" b="1" dirty="0" smtClean="0">
                          <a:solidFill>
                            <a:srgbClr val="80AF51"/>
                          </a:solidFill>
                        </a:rPr>
                        <a:t>Mid-West (n=75)</a:t>
                      </a:r>
                      <a:endParaRPr lang="en-GB" sz="1400" b="1" dirty="0">
                        <a:solidFill>
                          <a:srgbClr val="80AF51"/>
                        </a:solidFill>
                      </a:endParaRPr>
                    </a:p>
                  </a:txBody>
                  <a:tcPr anchor="ctr"/>
                </a:tc>
              </a:tr>
              <a:tr h="474376">
                <a:tc>
                  <a:txBody>
                    <a:bodyPr/>
                    <a:lstStyle/>
                    <a:p>
                      <a:pPr algn="l"/>
                      <a:r>
                        <a:rPr lang="en-GB" sz="1400" b="1" dirty="0" smtClean="0">
                          <a:solidFill>
                            <a:srgbClr val="FF732D"/>
                          </a:solidFill>
                        </a:rPr>
                        <a:t>South West (n=75)</a:t>
                      </a:r>
                      <a:endParaRPr lang="en-GB" sz="1400" b="1" dirty="0">
                        <a:solidFill>
                          <a:srgbClr val="FF732D"/>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rgbClr val="B18C5B"/>
                          </a:solidFill>
                        </a:rPr>
                        <a:t>Midland (n=75)</a:t>
                      </a:r>
                      <a:endParaRPr lang="en-GB" sz="1400" b="1" dirty="0">
                        <a:solidFill>
                          <a:srgbClr val="B18C5B"/>
                        </a:solidFill>
                      </a:endParaRPr>
                    </a:p>
                  </a:txBody>
                  <a:tcPr anchor="ctr"/>
                </a:tc>
              </a:tr>
              <a:tr h="474376">
                <a:tc>
                  <a:txBody>
                    <a:bodyPr/>
                    <a:lstStyle/>
                    <a:p>
                      <a:pPr algn="l"/>
                      <a:r>
                        <a:rPr lang="en-GB" sz="1400" b="1" dirty="0" smtClean="0">
                          <a:solidFill>
                            <a:srgbClr val="A96F98"/>
                          </a:solidFill>
                        </a:rPr>
                        <a:t>Mid-East (n=75)</a:t>
                      </a:r>
                      <a:endParaRPr lang="en-GB" sz="1400" b="1" dirty="0">
                        <a:solidFill>
                          <a:srgbClr val="A96F98"/>
                        </a:solidFill>
                      </a:endParaRPr>
                    </a:p>
                  </a:txBody>
                  <a:tcPr anchor="ctr"/>
                </a:tc>
              </a:tr>
              <a:tr h="474376">
                <a:tc>
                  <a:txBody>
                    <a:bodyPr/>
                    <a:lstStyle/>
                    <a:p>
                      <a:pPr algn="l"/>
                      <a:r>
                        <a:rPr lang="en-GB" sz="1400" b="1" dirty="0" smtClean="0">
                          <a:solidFill>
                            <a:srgbClr val="599DAB"/>
                          </a:solidFill>
                        </a:rPr>
                        <a:t>Dublin (n=75)</a:t>
                      </a:r>
                      <a:endParaRPr lang="en-GB" sz="1400" b="1" dirty="0">
                        <a:solidFill>
                          <a:srgbClr val="599DAB"/>
                        </a:solidFill>
                      </a:endParaRPr>
                    </a:p>
                  </a:txBody>
                  <a:tcPr anchor="ctr"/>
                </a:tc>
              </a:tr>
            </a:tbl>
          </a:graphicData>
        </a:graphic>
      </p:graphicFrame>
    </p:spTree>
    <p:extLst>
      <p:ext uri="{BB962C8B-B14F-4D97-AF65-F5344CB8AC3E}">
        <p14:creationId xmlns:p14="http://schemas.microsoft.com/office/powerpoint/2010/main" val="363617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0" y="1000897"/>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337627" y="6052457"/>
            <a:ext cx="8468748" cy="523220"/>
          </a:xfrm>
          <a:prstGeom prst="rect">
            <a:avLst/>
          </a:prstGeom>
          <a:noFill/>
        </p:spPr>
        <p:txBody>
          <a:bodyPr wrap="square" rtlCol="0">
            <a:spAutoFit/>
          </a:bodyPr>
          <a:lstStyle/>
          <a:p>
            <a:pPr algn="ctr">
              <a:defRPr/>
            </a:pPr>
            <a:r>
              <a:rPr lang="en-IE" sz="1400" dirty="0"/>
              <a:t>Just 1-in-10 </a:t>
            </a:r>
            <a:r>
              <a:rPr lang="en-IE" sz="1400" dirty="0" smtClean="0"/>
              <a:t>(11%)SMEs </a:t>
            </a:r>
            <a:r>
              <a:rPr lang="en-IE" sz="1400" dirty="0"/>
              <a:t>are aware of Government business/technology grants that are available to </a:t>
            </a:r>
            <a:r>
              <a:rPr lang="en-IE" sz="1400" dirty="0" smtClean="0"/>
              <a:t>them.  Lack of awareness is highest amongst small businesses</a:t>
            </a:r>
            <a:endParaRPr lang="en-IE" sz="1400" dirty="0"/>
          </a:p>
        </p:txBody>
      </p:sp>
      <p:cxnSp>
        <p:nvCxnSpPr>
          <p:cNvPr id="27" name="Straight Connector 26"/>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val="2693356673"/>
              </p:ext>
            </p:extLst>
          </p:nvPr>
        </p:nvGraphicFramePr>
        <p:xfrm>
          <a:off x="1972491" y="2136895"/>
          <a:ext cx="2301236" cy="3416096"/>
        </p:xfrm>
        <a:graphic>
          <a:graphicData uri="http://schemas.openxmlformats.org/drawingml/2006/table">
            <a:tbl>
              <a:tblPr firstRow="1" bandRow="1">
                <a:tableStyleId>{2D5ABB26-0587-4C30-8999-92F81FD0307C}</a:tableStyleId>
              </a:tblPr>
              <a:tblGrid>
                <a:gridCol w="2301236"/>
              </a:tblGrid>
              <a:tr h="427012">
                <a:tc>
                  <a:txBody>
                    <a:bodyPr/>
                    <a:lstStyle/>
                    <a:p>
                      <a:pPr algn="l"/>
                      <a:r>
                        <a:rPr lang="en-GB" sz="1400" b="1" dirty="0" smtClean="0">
                          <a:solidFill>
                            <a:srgbClr val="84A056"/>
                          </a:solidFill>
                        </a:rPr>
                        <a:t>North (n=75)</a:t>
                      </a:r>
                      <a:endParaRPr lang="en-GB" sz="1400" b="1" dirty="0">
                        <a:solidFill>
                          <a:srgbClr val="84A05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5EA68C"/>
                          </a:solidFill>
                        </a:rPr>
                        <a:t>West (n=75)</a:t>
                      </a:r>
                      <a:endParaRPr lang="en-GB" sz="1400" b="1" dirty="0">
                        <a:solidFill>
                          <a:srgbClr val="5EA68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80AF51"/>
                          </a:solidFill>
                        </a:rPr>
                        <a:t>Mid-West (n=75)</a:t>
                      </a:r>
                      <a:endParaRPr lang="en-GB" sz="1400" b="1" dirty="0">
                        <a:solidFill>
                          <a:srgbClr val="80AF5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FF732D"/>
                          </a:solidFill>
                        </a:rPr>
                        <a:t>South West (n=75)</a:t>
                      </a:r>
                      <a:endParaRPr lang="en-GB" sz="1400" b="1" dirty="0">
                        <a:solidFill>
                          <a:srgbClr val="FF732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800" b="1" dirty="0" smtClean="0">
                          <a:solidFill>
                            <a:srgbClr val="FF0000"/>
                          </a:solidFill>
                        </a:rPr>
                        <a:t>South East (n=75)</a:t>
                      </a:r>
                      <a:endParaRPr lang="en-GB" sz="1800" b="1"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B18C5B"/>
                          </a:solidFill>
                        </a:rPr>
                        <a:t>Midland (n=75)</a:t>
                      </a:r>
                      <a:endParaRPr lang="en-GB" sz="1400" b="1" dirty="0">
                        <a:solidFill>
                          <a:srgbClr val="B18C5B"/>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A96F98"/>
                          </a:solidFill>
                        </a:rPr>
                        <a:t>Mid-East (n=75)</a:t>
                      </a:r>
                      <a:endParaRPr lang="en-GB" sz="1400" b="1" dirty="0">
                        <a:solidFill>
                          <a:srgbClr val="A96F9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599DAB"/>
                          </a:solidFill>
                        </a:rPr>
                        <a:t>Dublin (n=75)</a:t>
                      </a:r>
                      <a:endParaRPr lang="en-GB" sz="1400" b="1" dirty="0">
                        <a:solidFill>
                          <a:srgbClr val="599DAB"/>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IE" dirty="0" smtClean="0"/>
              <a:t>Aware of Government Business/Technology Grants for SMEs</a:t>
            </a:r>
            <a:endParaRPr lang="en-GB" dirty="0"/>
          </a:p>
        </p:txBody>
      </p:sp>
      <p:graphicFrame>
        <p:nvGraphicFramePr>
          <p:cNvPr id="23" name="Object 31"/>
          <p:cNvGraphicFramePr>
            <a:graphicFrameLocks noChangeAspect="1"/>
          </p:cNvGraphicFramePr>
          <p:nvPr>
            <p:extLst>
              <p:ext uri="{D42A27DB-BD31-4B8C-83A1-F6EECF244321}">
                <p14:modId xmlns:p14="http://schemas.microsoft.com/office/powerpoint/2010/main" val="99543643"/>
              </p:ext>
            </p:extLst>
          </p:nvPr>
        </p:nvGraphicFramePr>
        <p:xfrm>
          <a:off x="4500657" y="2060694"/>
          <a:ext cx="2630570" cy="356849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24" name="Rounded Rectangle 23"/>
          <p:cNvSpPr/>
          <p:nvPr/>
        </p:nvSpPr>
        <p:spPr>
          <a:xfrm>
            <a:off x="3898326" y="1548356"/>
            <a:ext cx="144000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Not aware of…</a:t>
            </a:r>
            <a:endParaRPr lang="en-IE" sz="1400" dirty="0"/>
          </a:p>
        </p:txBody>
      </p:sp>
      <p:sp>
        <p:nvSpPr>
          <p:cNvPr id="25" name="Text Box 16"/>
          <p:cNvSpPr txBox="1">
            <a:spLocks noChangeArrowheads="1"/>
          </p:cNvSpPr>
          <p:nvPr/>
        </p:nvSpPr>
        <p:spPr bwMode="auto">
          <a:xfrm>
            <a:off x="4620397" y="1888702"/>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sp>
        <p:nvSpPr>
          <p:cNvPr id="29" name="Rounded Rectangle 28"/>
          <p:cNvSpPr/>
          <p:nvPr/>
        </p:nvSpPr>
        <p:spPr>
          <a:xfrm>
            <a:off x="6436790" y="3901494"/>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rgbClr val="FF0000"/>
                </a:solidFill>
              </a:rPr>
              <a:t>Lowest</a:t>
            </a:r>
            <a:r>
              <a:rPr lang="en-IE" sz="1400" dirty="0" smtClean="0"/>
              <a:t>!</a:t>
            </a:r>
            <a:endParaRPr lang="en-IE" sz="1400" dirty="0"/>
          </a:p>
        </p:txBody>
      </p:sp>
    </p:spTree>
    <p:extLst>
      <p:ext uri="{BB962C8B-B14F-4D97-AF65-F5344CB8AC3E}">
        <p14:creationId xmlns:p14="http://schemas.microsoft.com/office/powerpoint/2010/main" val="2065219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0" y="1000897"/>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0" y="0"/>
            <a:ext cx="6870700" cy="954741"/>
          </a:xfrm>
        </p:spPr>
        <p:txBody>
          <a:bodyPr/>
          <a:lstStyle/>
          <a:p>
            <a:r>
              <a:rPr lang="en-IE" dirty="0"/>
              <a:t>Access to Government Business/Technology </a:t>
            </a:r>
            <a:r>
              <a:rPr lang="en-IE" dirty="0" smtClean="0"/>
              <a:t>Grants – I (Enterprise Ireland Voucher)</a:t>
            </a:r>
            <a:endParaRPr lang="en-GB" dirty="0"/>
          </a:p>
        </p:txBody>
      </p:sp>
      <p:sp>
        <p:nvSpPr>
          <p:cNvPr id="45" name="TextBox 44"/>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19" name="Text Box 16"/>
          <p:cNvSpPr txBox="1">
            <a:spLocks noChangeArrowheads="1"/>
          </p:cNvSpPr>
          <p:nvPr/>
        </p:nvSpPr>
        <p:spPr bwMode="auto">
          <a:xfrm>
            <a:off x="2384705"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sp>
        <p:nvSpPr>
          <p:cNvPr id="53" name="TextBox 52"/>
          <p:cNvSpPr txBox="1">
            <a:spLocks noChangeArrowheads="1"/>
          </p:cNvSpPr>
          <p:nvPr/>
        </p:nvSpPr>
        <p:spPr bwMode="auto">
          <a:xfrm>
            <a:off x="2153772"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rgbClr val="000000"/>
                </a:solidFill>
              </a:rPr>
              <a:t>(n=400)</a:t>
            </a:r>
            <a:endParaRPr lang="en-GB" altLang="en-US" sz="1200" dirty="0">
              <a:solidFill>
                <a:srgbClr val="000000"/>
              </a:solidFill>
            </a:endParaRPr>
          </a:p>
        </p:txBody>
      </p:sp>
      <p:sp>
        <p:nvSpPr>
          <p:cNvPr id="54" name="Rounded Rectangle 53"/>
          <p:cNvSpPr/>
          <p:nvPr/>
        </p:nvSpPr>
        <p:spPr>
          <a:xfrm>
            <a:off x="6200441" y="1364831"/>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All SMEs</a:t>
            </a:r>
            <a:endParaRPr lang="en-IE" sz="1400" dirty="0"/>
          </a:p>
        </p:txBody>
      </p:sp>
      <p:sp>
        <p:nvSpPr>
          <p:cNvPr id="31" name="Rectangle 30"/>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p:cNvSpPr txBox="1"/>
          <p:nvPr/>
        </p:nvSpPr>
        <p:spPr>
          <a:xfrm>
            <a:off x="337627" y="6052457"/>
            <a:ext cx="8468748" cy="523220"/>
          </a:xfrm>
          <a:prstGeom prst="rect">
            <a:avLst/>
          </a:prstGeom>
          <a:noFill/>
        </p:spPr>
        <p:txBody>
          <a:bodyPr wrap="square" rtlCol="0">
            <a:spAutoFit/>
          </a:bodyPr>
          <a:lstStyle/>
          <a:p>
            <a:pPr algn="ctr">
              <a:defRPr/>
            </a:pPr>
            <a:r>
              <a:rPr lang="en-IE" sz="1400" dirty="0"/>
              <a:t>Just 3% of SMEs have successfully accessed the Enterprise Ireland Voucher (€5,000) while 5% have tried but were unsuccessful. </a:t>
            </a:r>
            <a:r>
              <a:rPr lang="en-IE" sz="1400" dirty="0" smtClean="0"/>
              <a:t>Larger </a:t>
            </a:r>
            <a:r>
              <a:rPr lang="en-IE" sz="1400" dirty="0"/>
              <a:t>SMEs have been much more successful in this regard. </a:t>
            </a:r>
            <a:endParaRPr lang="en-GB" sz="1400" dirty="0"/>
          </a:p>
        </p:txBody>
      </p:sp>
      <p:cxnSp>
        <p:nvCxnSpPr>
          <p:cNvPr id="33" name="Straight Connector 32"/>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hart 6"/>
          <p:cNvGraphicFramePr/>
          <p:nvPr>
            <p:extLst>
              <p:ext uri="{D42A27DB-BD31-4B8C-83A1-F6EECF244321}">
                <p14:modId xmlns:p14="http://schemas.microsoft.com/office/powerpoint/2010/main" val="263823298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6" name="AutoShape 5"/>
          <p:cNvSpPr>
            <a:spLocks noChangeArrowheads="1"/>
          </p:cNvSpPr>
          <p:nvPr/>
        </p:nvSpPr>
        <p:spPr bwMode="auto">
          <a:xfrm>
            <a:off x="860448" y="2199950"/>
            <a:ext cx="2586647"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Accessed successfully 3% </a:t>
            </a:r>
            <a:endParaRPr lang="en-IE" sz="1400" dirty="0"/>
          </a:p>
        </p:txBody>
      </p:sp>
      <p:sp>
        <p:nvSpPr>
          <p:cNvPr id="61" name="AutoShape 5"/>
          <p:cNvSpPr>
            <a:spLocks noChangeArrowheads="1"/>
          </p:cNvSpPr>
          <p:nvPr/>
        </p:nvSpPr>
        <p:spPr bwMode="auto">
          <a:xfrm>
            <a:off x="1273670" y="1739926"/>
            <a:ext cx="2542991" cy="209930"/>
          </a:xfrm>
          <a:prstGeom prst="roundRect">
            <a:avLst>
              <a:gd name="adj" fmla="val 333"/>
            </a:avLst>
          </a:prstGeom>
          <a:solidFill>
            <a:schemeClr val="bg1"/>
          </a:solidFill>
          <a:ln>
            <a:noFill/>
          </a:ln>
          <a:extLst/>
        </p:spPr>
        <p:txBody>
          <a:bodyPr wrap="square" lIns="90000" tIns="46800" rIns="90000" bIns="46800">
            <a:spAutoFit/>
          </a:bodyPr>
          <a:lstStyle/>
          <a:p>
            <a:pPr algn="r">
              <a:lnSpc>
                <a:spcPts val="900"/>
              </a:lnSpc>
            </a:pPr>
            <a:r>
              <a:rPr lang="en-IE" sz="1400" dirty="0" smtClean="0"/>
              <a:t>Tried unsuccessfully 5%</a:t>
            </a:r>
            <a:endParaRPr lang="en-IE" sz="1400" dirty="0"/>
          </a:p>
        </p:txBody>
      </p:sp>
      <p:sp>
        <p:nvSpPr>
          <p:cNvPr id="52" name="AutoShape 5"/>
          <p:cNvSpPr>
            <a:spLocks noChangeArrowheads="1"/>
          </p:cNvSpPr>
          <p:nvPr/>
        </p:nvSpPr>
        <p:spPr bwMode="auto">
          <a:xfrm>
            <a:off x="2217825" y="4810615"/>
            <a:ext cx="1598836"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Never tried 87%</a:t>
            </a:r>
            <a:endParaRPr lang="en-IE" sz="1400" dirty="0"/>
          </a:p>
        </p:txBody>
      </p:sp>
      <p:sp>
        <p:nvSpPr>
          <p:cNvPr id="60" name="AutoShape 5"/>
          <p:cNvSpPr>
            <a:spLocks noChangeArrowheads="1"/>
          </p:cNvSpPr>
          <p:nvPr/>
        </p:nvSpPr>
        <p:spPr bwMode="auto">
          <a:xfrm>
            <a:off x="4048530" y="1467786"/>
            <a:ext cx="1859406"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Don’t know/NA 4%</a:t>
            </a:r>
            <a:endParaRPr lang="en-IE" sz="1400" dirty="0"/>
          </a:p>
        </p:txBody>
      </p:sp>
      <p:sp>
        <p:nvSpPr>
          <p:cNvPr id="37" name="AutoShape 5"/>
          <p:cNvSpPr>
            <a:spLocks noChangeArrowheads="1"/>
          </p:cNvSpPr>
          <p:nvPr/>
        </p:nvSpPr>
        <p:spPr bwMode="auto">
          <a:xfrm>
            <a:off x="4178815" y="2065288"/>
            <a:ext cx="1598836"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In process 2%</a:t>
            </a:r>
            <a:endParaRPr lang="en-IE" sz="1400" dirty="0"/>
          </a:p>
        </p:txBody>
      </p:sp>
    </p:spTree>
    <p:extLst>
      <p:ext uri="{BB962C8B-B14F-4D97-AF65-F5344CB8AC3E}">
        <p14:creationId xmlns:p14="http://schemas.microsoft.com/office/powerpoint/2010/main" val="1049684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http://www.getbusymedia.com/wp-content/uploads/2014/04/Financial-Planning-for-Startups.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839"/>
          <a:stretch/>
        </p:blipFill>
        <p:spPr bwMode="auto">
          <a:xfrm>
            <a:off x="1" y="1000897"/>
            <a:ext cx="9144000" cy="559224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0" y="1000897"/>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0" y="0"/>
            <a:ext cx="6870700" cy="954741"/>
          </a:xfrm>
        </p:spPr>
        <p:txBody>
          <a:bodyPr/>
          <a:lstStyle/>
          <a:p>
            <a:r>
              <a:rPr lang="en-IE" dirty="0"/>
              <a:t>Access to Government Business/Technology </a:t>
            </a:r>
            <a:r>
              <a:rPr lang="en-IE" dirty="0" smtClean="0"/>
              <a:t>Grants – II (Online Trading Voucher)</a:t>
            </a:r>
            <a:endParaRPr lang="en-GB" dirty="0"/>
          </a:p>
        </p:txBody>
      </p:sp>
      <p:sp>
        <p:nvSpPr>
          <p:cNvPr id="45" name="TextBox 44"/>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up to 10 staff)</a:t>
            </a:r>
            <a:endParaRPr lang="en-GB" altLang="en-US" sz="1200" dirty="0">
              <a:solidFill>
                <a:srgbClr val="000000"/>
              </a:solidFill>
            </a:endParaRPr>
          </a:p>
        </p:txBody>
      </p:sp>
      <p:sp>
        <p:nvSpPr>
          <p:cNvPr id="19" name="Text Box 16"/>
          <p:cNvSpPr txBox="1">
            <a:spLocks noChangeArrowheads="1"/>
          </p:cNvSpPr>
          <p:nvPr/>
        </p:nvSpPr>
        <p:spPr bwMode="auto">
          <a:xfrm>
            <a:off x="2384705"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sp>
        <p:nvSpPr>
          <p:cNvPr id="53" name="TextBox 52"/>
          <p:cNvSpPr txBox="1">
            <a:spLocks noChangeArrowheads="1"/>
          </p:cNvSpPr>
          <p:nvPr/>
        </p:nvSpPr>
        <p:spPr bwMode="auto">
          <a:xfrm>
            <a:off x="2153772"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rgbClr val="000000"/>
                </a:solidFill>
              </a:rPr>
              <a:t>(n=400)</a:t>
            </a:r>
            <a:endParaRPr lang="en-GB" altLang="en-US" sz="1200" dirty="0">
              <a:solidFill>
                <a:srgbClr val="000000"/>
              </a:solidFill>
            </a:endParaRPr>
          </a:p>
        </p:txBody>
      </p:sp>
      <p:sp>
        <p:nvSpPr>
          <p:cNvPr id="31" name="Rectangle 30"/>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37627" y="6052457"/>
            <a:ext cx="8468748" cy="307777"/>
          </a:xfrm>
          <a:prstGeom prst="rect">
            <a:avLst/>
          </a:prstGeom>
          <a:noFill/>
        </p:spPr>
        <p:txBody>
          <a:bodyPr wrap="square" rtlCol="0">
            <a:spAutoFit/>
          </a:bodyPr>
          <a:lstStyle/>
          <a:p>
            <a:pPr algn="ctr">
              <a:defRPr/>
            </a:pPr>
            <a:r>
              <a:rPr lang="en-IE" sz="1400" smtClean="0"/>
              <a:t>Just </a:t>
            </a:r>
            <a:r>
              <a:rPr lang="en-IE" sz="1400" dirty="0"/>
              <a:t>3</a:t>
            </a:r>
            <a:r>
              <a:rPr lang="en-IE" sz="1400" smtClean="0"/>
              <a:t>% </a:t>
            </a:r>
            <a:r>
              <a:rPr lang="en-IE" sz="1400" dirty="0" smtClean="0"/>
              <a:t>of SMEs have </a:t>
            </a:r>
            <a:r>
              <a:rPr lang="en-IE" sz="1400" dirty="0"/>
              <a:t>accessed the Online Trading Voucher (€2,500). </a:t>
            </a:r>
            <a:endParaRPr lang="en-GB" sz="1400" dirty="0"/>
          </a:p>
        </p:txBody>
      </p:sp>
      <p:cxnSp>
        <p:nvCxnSpPr>
          <p:cNvPr id="33" name="Straight Connector 32"/>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hart 6"/>
          <p:cNvGraphicFramePr/>
          <p:nvPr>
            <p:extLst/>
          </p:nvPr>
        </p:nvGraphicFramePr>
        <p:xfrm>
          <a:off x="1524000" y="144713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6" name="AutoShape 5"/>
          <p:cNvSpPr>
            <a:spLocks noChangeArrowheads="1"/>
          </p:cNvSpPr>
          <p:nvPr/>
        </p:nvSpPr>
        <p:spPr bwMode="auto">
          <a:xfrm>
            <a:off x="1412303" y="2170482"/>
            <a:ext cx="2586647"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Accessed successfully 3% </a:t>
            </a:r>
            <a:endParaRPr lang="en-IE" sz="1400" dirty="0"/>
          </a:p>
        </p:txBody>
      </p:sp>
      <p:sp>
        <p:nvSpPr>
          <p:cNvPr id="61" name="AutoShape 5"/>
          <p:cNvSpPr>
            <a:spLocks noChangeArrowheads="1"/>
          </p:cNvSpPr>
          <p:nvPr/>
        </p:nvSpPr>
        <p:spPr bwMode="auto">
          <a:xfrm>
            <a:off x="1386055" y="1703842"/>
            <a:ext cx="2542991" cy="209930"/>
          </a:xfrm>
          <a:prstGeom prst="roundRect">
            <a:avLst>
              <a:gd name="adj" fmla="val 333"/>
            </a:avLst>
          </a:prstGeom>
          <a:solidFill>
            <a:schemeClr val="bg1"/>
          </a:solidFill>
          <a:ln>
            <a:noFill/>
          </a:ln>
          <a:extLst/>
        </p:spPr>
        <p:txBody>
          <a:bodyPr wrap="square" lIns="90000" tIns="46800" rIns="90000" bIns="46800">
            <a:spAutoFit/>
          </a:bodyPr>
          <a:lstStyle/>
          <a:p>
            <a:pPr algn="r">
              <a:lnSpc>
                <a:spcPts val="900"/>
              </a:lnSpc>
            </a:pPr>
            <a:r>
              <a:rPr lang="en-IE" sz="1400" dirty="0" smtClean="0"/>
              <a:t>Tried unsuccessfully 1%</a:t>
            </a:r>
            <a:endParaRPr lang="en-IE" sz="1400" dirty="0"/>
          </a:p>
        </p:txBody>
      </p:sp>
      <p:sp>
        <p:nvSpPr>
          <p:cNvPr id="52" name="AutoShape 5"/>
          <p:cNvSpPr>
            <a:spLocks noChangeArrowheads="1"/>
          </p:cNvSpPr>
          <p:nvPr/>
        </p:nvSpPr>
        <p:spPr bwMode="auto">
          <a:xfrm>
            <a:off x="2217825" y="4810615"/>
            <a:ext cx="1598836"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Never tried 92%</a:t>
            </a:r>
            <a:endParaRPr lang="en-IE" sz="1400" dirty="0"/>
          </a:p>
        </p:txBody>
      </p:sp>
      <p:sp>
        <p:nvSpPr>
          <p:cNvPr id="60" name="AutoShape 5"/>
          <p:cNvSpPr>
            <a:spLocks noChangeArrowheads="1"/>
          </p:cNvSpPr>
          <p:nvPr/>
        </p:nvSpPr>
        <p:spPr bwMode="auto">
          <a:xfrm>
            <a:off x="4476496" y="2392834"/>
            <a:ext cx="817606" cy="272140"/>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 NA 6%</a:t>
            </a:r>
            <a:endParaRPr lang="en-IE" sz="1400" dirty="0"/>
          </a:p>
        </p:txBody>
      </p:sp>
      <p:sp>
        <p:nvSpPr>
          <p:cNvPr id="37" name="AutoShape 5"/>
          <p:cNvSpPr>
            <a:spLocks noChangeArrowheads="1"/>
          </p:cNvSpPr>
          <p:nvPr/>
        </p:nvSpPr>
        <p:spPr bwMode="auto">
          <a:xfrm>
            <a:off x="4159979" y="1704566"/>
            <a:ext cx="1598836" cy="261226"/>
          </a:xfrm>
          <a:prstGeom prst="roundRect">
            <a:avLst>
              <a:gd name="adj" fmla="val 333"/>
            </a:avLst>
          </a:prstGeom>
          <a:solidFill>
            <a:schemeClr val="bg1"/>
          </a:solidFill>
          <a:ln>
            <a:noFill/>
          </a:ln>
          <a:extLst/>
        </p:spPr>
        <p:txBody>
          <a:bodyPr wrap="square" lIns="90000" tIns="46800" rIns="90000" bIns="46800">
            <a:spAutoFit/>
          </a:bodyPr>
          <a:lstStyle/>
          <a:p>
            <a:pPr algn="r">
              <a:lnSpc>
                <a:spcPts val="1300"/>
              </a:lnSpc>
            </a:pPr>
            <a:r>
              <a:rPr lang="en-IE" sz="1400" dirty="0" smtClean="0"/>
              <a:t>In process 1%</a:t>
            </a:r>
            <a:endParaRPr lang="en-IE" sz="1400" dirty="0"/>
          </a:p>
        </p:txBody>
      </p:sp>
    </p:spTree>
    <p:extLst>
      <p:ext uri="{BB962C8B-B14F-4D97-AF65-F5344CB8AC3E}">
        <p14:creationId xmlns:p14="http://schemas.microsoft.com/office/powerpoint/2010/main" val="3885974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http://insights.moveguides.com/wp-content/uploads/2013/07/Gen-Y-T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97" y="5749872"/>
            <a:ext cx="9143999" cy="115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545434" y="6000758"/>
            <a:ext cx="8598566" cy="553998"/>
          </a:xfrm>
          <a:prstGeom prst="rect">
            <a:avLst/>
          </a:prstGeom>
          <a:noFill/>
        </p:spPr>
        <p:txBody>
          <a:bodyPr wrap="square" rtlCol="0" anchor="ctr">
            <a:spAutoFit/>
          </a:bodyPr>
          <a:lstStyle/>
          <a:p>
            <a:pPr algn="r">
              <a:defRPr/>
            </a:pPr>
            <a:r>
              <a:rPr lang="en-GB" sz="3000" dirty="0">
                <a:cs typeface="Arial" charset="0"/>
              </a:rPr>
              <a:t>Section </a:t>
            </a:r>
            <a:r>
              <a:rPr lang="en-GB" sz="3000" dirty="0" smtClean="0">
                <a:cs typeface="Arial" charset="0"/>
              </a:rPr>
              <a:t>3: </a:t>
            </a:r>
            <a:r>
              <a:rPr lang="en-GB" sz="2800" dirty="0">
                <a:cs typeface="Arial" charset="0"/>
              </a:rPr>
              <a:t>Staff &amp; Technology</a:t>
            </a:r>
          </a:p>
        </p:txBody>
      </p:sp>
      <p:pic>
        <p:nvPicPr>
          <p:cNvPr id="7" name="Picture 6" descr="amarach rgb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697516"/>
            <a:ext cx="1828798" cy="1160484"/>
          </a:xfrm>
          <a:prstGeom prst="rect">
            <a:avLst/>
          </a:prstGeom>
          <a:noFill/>
          <a:ln>
            <a:noFill/>
          </a:ln>
        </p:spPr>
      </p:pic>
    </p:spTree>
    <p:extLst>
      <p:ext uri="{BB962C8B-B14F-4D97-AF65-F5344CB8AC3E}">
        <p14:creationId xmlns:p14="http://schemas.microsoft.com/office/powerpoint/2010/main" val="317441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05096" y="1437026"/>
            <a:ext cx="7620000" cy="4538913"/>
          </a:xfrm>
        </p:spPr>
        <p:txBody>
          <a:bodyPr/>
          <a:lstStyle/>
          <a:p>
            <a:r>
              <a:rPr lang="en-IE" dirty="0" smtClean="0"/>
              <a:t>10 Year Old Telecoms &amp; Service Start-up!</a:t>
            </a:r>
          </a:p>
          <a:p>
            <a:endParaRPr lang="en-IE" dirty="0"/>
          </a:p>
          <a:p>
            <a:r>
              <a:rPr lang="en-IE" dirty="0" smtClean="0"/>
              <a:t>Part of Larger International PE Backed Telecoms Organisation.</a:t>
            </a:r>
          </a:p>
          <a:p>
            <a:endParaRPr lang="en-IE" dirty="0"/>
          </a:p>
          <a:p>
            <a:r>
              <a:rPr lang="en-IE" dirty="0" smtClean="0"/>
              <a:t>€120M invested in Ireland in building own Network.</a:t>
            </a:r>
          </a:p>
          <a:p>
            <a:endParaRPr lang="en-IE" dirty="0"/>
          </a:p>
          <a:p>
            <a:r>
              <a:rPr lang="en-IE" dirty="0" smtClean="0"/>
              <a:t>Operations in Ireland and UK</a:t>
            </a:r>
          </a:p>
          <a:p>
            <a:endParaRPr lang="en-IE" dirty="0"/>
          </a:p>
          <a:p>
            <a:r>
              <a:rPr lang="en-IE" dirty="0" smtClean="0"/>
              <a:t>Approx. 4000 Business customers…From Amazon to Zoo</a:t>
            </a:r>
          </a:p>
          <a:p>
            <a:pPr lvl="1"/>
            <a:r>
              <a:rPr lang="en-IE" dirty="0" smtClean="0"/>
              <a:t>85% in the SME sector</a:t>
            </a:r>
          </a:p>
          <a:p>
            <a:pPr lvl="1"/>
            <a:endParaRPr lang="en-IE" dirty="0"/>
          </a:p>
          <a:p>
            <a:r>
              <a:rPr lang="en-IE" dirty="0" smtClean="0"/>
              <a:t>Prime focus and engagement is with the SME sector.</a:t>
            </a:r>
          </a:p>
          <a:p>
            <a:endParaRPr lang="en-IE" dirty="0"/>
          </a:p>
          <a:p>
            <a:r>
              <a:rPr lang="en-IE" dirty="0" smtClean="0"/>
              <a:t>…..And access to Network in Wexford…outside the Door…..from here to New York in 1 hop!!</a:t>
            </a:r>
          </a:p>
          <a:p>
            <a:pPr lvl="1"/>
            <a:endParaRPr lang="en-IE" dirty="0"/>
          </a:p>
          <a:p>
            <a:endParaRPr lang="en-IE" dirty="0" smtClean="0"/>
          </a:p>
          <a:p>
            <a:endParaRPr lang="en-IE" dirty="0"/>
          </a:p>
          <a:p>
            <a:endParaRPr lang="en-IE" dirty="0"/>
          </a:p>
        </p:txBody>
      </p:sp>
      <p:sp>
        <p:nvSpPr>
          <p:cNvPr id="3" name="Title 2"/>
          <p:cNvSpPr>
            <a:spLocks noGrp="1"/>
          </p:cNvSpPr>
          <p:nvPr>
            <p:ph type="title"/>
          </p:nvPr>
        </p:nvSpPr>
        <p:spPr/>
        <p:txBody>
          <a:bodyPr/>
          <a:lstStyle/>
          <a:p>
            <a:r>
              <a:rPr lang="en-IE" dirty="0" smtClean="0"/>
              <a:t>Magnet Who?</a:t>
            </a:r>
            <a:endParaRPr lang="en-IE" dirty="0"/>
          </a:p>
        </p:txBody>
      </p:sp>
    </p:spTree>
    <p:extLst>
      <p:ext uri="{BB962C8B-B14F-4D97-AF65-F5344CB8AC3E}">
        <p14:creationId xmlns:p14="http://schemas.microsoft.com/office/powerpoint/2010/main" val="690453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insights.moveguides.com/wp-content/uploads/2013/07/Gen-Y-Tech.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14252"/>
          <a:stretch/>
        </p:blipFill>
        <p:spPr bwMode="auto">
          <a:xfrm>
            <a:off x="0" y="992450"/>
            <a:ext cx="9144000" cy="58655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0" y="992450"/>
            <a:ext cx="9144000" cy="587737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a:t>Percentage of Staff who Work from Home on a Regular </a:t>
            </a:r>
            <a:r>
              <a:rPr lang="en-IE" dirty="0" smtClean="0"/>
              <a:t>Basis</a:t>
            </a:r>
            <a:endParaRPr lang="en-GB" dirty="0"/>
          </a:p>
        </p:txBody>
      </p:sp>
      <p:sp>
        <p:nvSpPr>
          <p:cNvPr id="58" name="Rounded Rectangle 57"/>
          <p:cNvSpPr/>
          <p:nvPr/>
        </p:nvSpPr>
        <p:spPr>
          <a:xfrm>
            <a:off x="1922965" y="2189593"/>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59" name="Rounded Rectangle 58"/>
          <p:cNvSpPr/>
          <p:nvPr/>
        </p:nvSpPr>
        <p:spPr>
          <a:xfrm>
            <a:off x="1922965" y="3143577"/>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60" name="Rounded Rectangle 59"/>
          <p:cNvSpPr/>
          <p:nvPr/>
        </p:nvSpPr>
        <p:spPr>
          <a:xfrm>
            <a:off x="1922965" y="2666585"/>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61" name="Rounded Rectangle 60"/>
          <p:cNvSpPr/>
          <p:nvPr/>
        </p:nvSpPr>
        <p:spPr>
          <a:xfrm>
            <a:off x="1922965" y="3620569"/>
            <a:ext cx="5449316" cy="379434"/>
          </a:xfrm>
          <a:prstGeom prst="roundRect">
            <a:avLst/>
          </a:prstGeom>
          <a:solidFill>
            <a:srgbClr val="FFFF00"/>
          </a:solidFill>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62" name="Rounded Rectangle 61"/>
          <p:cNvSpPr/>
          <p:nvPr/>
        </p:nvSpPr>
        <p:spPr>
          <a:xfrm>
            <a:off x="1922965" y="4574553"/>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63" name="Rounded Rectangle 62"/>
          <p:cNvSpPr/>
          <p:nvPr/>
        </p:nvSpPr>
        <p:spPr>
          <a:xfrm>
            <a:off x="1922965" y="4097561"/>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64" name="Rounded Rectangle 63"/>
          <p:cNvSpPr/>
          <p:nvPr/>
        </p:nvSpPr>
        <p:spPr>
          <a:xfrm>
            <a:off x="1922965" y="5051546"/>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6" name="Rounded Rectangle 45"/>
          <p:cNvSpPr/>
          <p:nvPr/>
        </p:nvSpPr>
        <p:spPr>
          <a:xfrm>
            <a:off x="1922965" y="1712601"/>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graphicFrame>
        <p:nvGraphicFramePr>
          <p:cNvPr id="2" name="Table 1"/>
          <p:cNvGraphicFramePr>
            <a:graphicFrameLocks noGrp="1"/>
          </p:cNvGraphicFramePr>
          <p:nvPr>
            <p:extLst>
              <p:ext uri="{D42A27DB-BD31-4B8C-83A1-F6EECF244321}">
                <p14:modId xmlns:p14="http://schemas.microsoft.com/office/powerpoint/2010/main" val="576360523"/>
              </p:ext>
            </p:extLst>
          </p:nvPr>
        </p:nvGraphicFramePr>
        <p:xfrm>
          <a:off x="1906430" y="1682031"/>
          <a:ext cx="2411570" cy="3795008"/>
        </p:xfrm>
        <a:graphic>
          <a:graphicData uri="http://schemas.openxmlformats.org/drawingml/2006/table">
            <a:tbl>
              <a:tblPr firstRow="1" bandRow="1">
                <a:tableStyleId>{2D5ABB26-0587-4C30-8999-92F81FD0307C}</a:tableStyleId>
              </a:tblPr>
              <a:tblGrid>
                <a:gridCol w="2411570"/>
              </a:tblGrid>
              <a:tr h="474376">
                <a:tc>
                  <a:txBody>
                    <a:bodyPr/>
                    <a:lstStyle/>
                    <a:p>
                      <a:pPr algn="l"/>
                      <a:r>
                        <a:rPr lang="en-GB" sz="1400" b="1" dirty="0" smtClean="0">
                          <a:solidFill>
                            <a:srgbClr val="84A056"/>
                          </a:solidFill>
                        </a:rPr>
                        <a:t>North (n=75)</a:t>
                      </a:r>
                      <a:endParaRPr lang="en-GB" sz="1400" b="1" dirty="0">
                        <a:solidFill>
                          <a:srgbClr val="84A056"/>
                        </a:solidFill>
                      </a:endParaRPr>
                    </a:p>
                  </a:txBody>
                  <a:tcPr anchor="ctr"/>
                </a:tc>
              </a:tr>
              <a:tr h="474376">
                <a:tc>
                  <a:txBody>
                    <a:bodyPr/>
                    <a:lstStyle/>
                    <a:p>
                      <a:pPr algn="l"/>
                      <a:r>
                        <a:rPr lang="en-GB" sz="1400" b="1" dirty="0" smtClean="0">
                          <a:solidFill>
                            <a:srgbClr val="5EA68C"/>
                          </a:solidFill>
                        </a:rPr>
                        <a:t>West (n=75)</a:t>
                      </a:r>
                      <a:endParaRPr lang="en-GB" sz="1400" b="1" dirty="0">
                        <a:solidFill>
                          <a:srgbClr val="5EA68C"/>
                        </a:solidFill>
                      </a:endParaRPr>
                    </a:p>
                  </a:txBody>
                  <a:tcPr anchor="ctr"/>
                </a:tc>
              </a:tr>
              <a:tr h="474376">
                <a:tc>
                  <a:txBody>
                    <a:bodyPr/>
                    <a:lstStyle/>
                    <a:p>
                      <a:pPr algn="l"/>
                      <a:r>
                        <a:rPr lang="en-GB" sz="1400" b="1" dirty="0" smtClean="0">
                          <a:solidFill>
                            <a:srgbClr val="80AF51"/>
                          </a:solidFill>
                        </a:rPr>
                        <a:t>Mid-West (n=75)</a:t>
                      </a:r>
                      <a:endParaRPr lang="en-GB" sz="1400" b="1" dirty="0">
                        <a:solidFill>
                          <a:srgbClr val="80AF51"/>
                        </a:solidFill>
                      </a:endParaRPr>
                    </a:p>
                  </a:txBody>
                  <a:tcPr anchor="ctr"/>
                </a:tc>
              </a:tr>
              <a:tr h="474376">
                <a:tc>
                  <a:txBody>
                    <a:bodyPr/>
                    <a:lstStyle/>
                    <a:p>
                      <a:pPr algn="l"/>
                      <a:r>
                        <a:rPr lang="en-GB" sz="1400" b="1" dirty="0" smtClean="0">
                          <a:solidFill>
                            <a:srgbClr val="FF732D"/>
                          </a:solidFill>
                        </a:rPr>
                        <a:t>South West (n=75)</a:t>
                      </a:r>
                      <a:endParaRPr lang="en-GB" sz="1400" b="1" dirty="0">
                        <a:solidFill>
                          <a:srgbClr val="FF732D"/>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rgbClr val="B18C5B"/>
                          </a:solidFill>
                        </a:rPr>
                        <a:t>Midland (n=75)</a:t>
                      </a:r>
                      <a:endParaRPr lang="en-GB" sz="1400" b="1" dirty="0">
                        <a:solidFill>
                          <a:srgbClr val="B18C5B"/>
                        </a:solidFill>
                      </a:endParaRPr>
                    </a:p>
                  </a:txBody>
                  <a:tcPr anchor="ctr"/>
                </a:tc>
              </a:tr>
              <a:tr h="474376">
                <a:tc>
                  <a:txBody>
                    <a:bodyPr/>
                    <a:lstStyle/>
                    <a:p>
                      <a:pPr algn="l"/>
                      <a:r>
                        <a:rPr lang="en-GB" sz="1400" b="1" dirty="0" smtClean="0">
                          <a:solidFill>
                            <a:srgbClr val="A96F98"/>
                          </a:solidFill>
                        </a:rPr>
                        <a:t>Mid-East (n=75)</a:t>
                      </a:r>
                      <a:endParaRPr lang="en-GB" sz="1400" b="1" dirty="0">
                        <a:solidFill>
                          <a:srgbClr val="A96F98"/>
                        </a:solidFill>
                      </a:endParaRPr>
                    </a:p>
                  </a:txBody>
                  <a:tcPr anchor="ctr"/>
                </a:tc>
              </a:tr>
              <a:tr h="474376">
                <a:tc>
                  <a:txBody>
                    <a:bodyPr/>
                    <a:lstStyle/>
                    <a:p>
                      <a:pPr algn="l"/>
                      <a:r>
                        <a:rPr lang="en-GB" sz="1400" b="1" dirty="0" smtClean="0">
                          <a:solidFill>
                            <a:srgbClr val="599DAB"/>
                          </a:solidFill>
                        </a:rPr>
                        <a:t>Dublin (n=75)</a:t>
                      </a:r>
                      <a:endParaRPr lang="en-GB" sz="1400" b="1" dirty="0">
                        <a:solidFill>
                          <a:srgbClr val="599DAB"/>
                        </a:solidFill>
                      </a:endParaRPr>
                    </a:p>
                  </a:txBody>
                  <a:tcPr anchor="ctr"/>
                </a:tc>
              </a:tr>
            </a:tbl>
          </a:graphicData>
        </a:graphic>
      </p:graphicFrame>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42" name="Rounded Rectangle 41"/>
          <p:cNvSpPr/>
          <p:nvPr/>
        </p:nvSpPr>
        <p:spPr>
          <a:xfrm>
            <a:off x="6429826" y="1382974"/>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Average</a:t>
            </a:r>
            <a:endParaRPr lang="en-IE" sz="1400" dirty="0"/>
          </a:p>
        </p:txBody>
      </p:sp>
      <p:graphicFrame>
        <p:nvGraphicFramePr>
          <p:cNvPr id="28" name="Table 27"/>
          <p:cNvGraphicFramePr>
            <a:graphicFrameLocks noGrp="1"/>
          </p:cNvGraphicFramePr>
          <p:nvPr>
            <p:extLst>
              <p:ext uri="{D42A27DB-BD31-4B8C-83A1-F6EECF244321}">
                <p14:modId xmlns:p14="http://schemas.microsoft.com/office/powerpoint/2010/main" val="1833778738"/>
              </p:ext>
            </p:extLst>
          </p:nvPr>
        </p:nvGraphicFramePr>
        <p:xfrm>
          <a:off x="6663319" y="1676402"/>
          <a:ext cx="678482" cy="3795008"/>
        </p:xfrm>
        <a:graphic>
          <a:graphicData uri="http://schemas.openxmlformats.org/drawingml/2006/table">
            <a:tbl>
              <a:tblPr firstRow="1" bandRow="1">
                <a:tableStyleId>{2D5ABB26-0587-4C30-8999-92F81FD0307C}</a:tableStyleId>
              </a:tblPr>
              <a:tblGrid>
                <a:gridCol w="678482"/>
              </a:tblGrid>
              <a:tr h="474376">
                <a:tc>
                  <a:txBody>
                    <a:bodyPr/>
                    <a:lstStyle/>
                    <a:p>
                      <a:pPr algn="ctr"/>
                      <a:r>
                        <a:rPr lang="en-GB" sz="1400" b="1" dirty="0" smtClean="0">
                          <a:solidFill>
                            <a:srgbClr val="84A056"/>
                          </a:solidFill>
                        </a:rPr>
                        <a:t>20</a:t>
                      </a:r>
                      <a:endParaRPr lang="en-GB" sz="1400" b="1" dirty="0">
                        <a:solidFill>
                          <a:srgbClr val="84A056"/>
                        </a:solidFill>
                      </a:endParaRPr>
                    </a:p>
                  </a:txBody>
                  <a:tcPr anchor="ctr"/>
                </a:tc>
              </a:tr>
              <a:tr h="474376">
                <a:tc>
                  <a:txBody>
                    <a:bodyPr/>
                    <a:lstStyle/>
                    <a:p>
                      <a:pPr algn="ctr"/>
                      <a:r>
                        <a:rPr lang="en-GB" sz="1400" b="1" dirty="0" smtClean="0">
                          <a:solidFill>
                            <a:srgbClr val="5EA68C"/>
                          </a:solidFill>
                        </a:rPr>
                        <a:t>24</a:t>
                      </a:r>
                      <a:endParaRPr lang="en-GB" sz="1400" b="1" dirty="0">
                        <a:solidFill>
                          <a:srgbClr val="5EA68C"/>
                        </a:solidFill>
                      </a:endParaRPr>
                    </a:p>
                  </a:txBody>
                  <a:tcPr anchor="ctr"/>
                </a:tc>
              </a:tr>
              <a:tr h="474376">
                <a:tc>
                  <a:txBody>
                    <a:bodyPr/>
                    <a:lstStyle/>
                    <a:p>
                      <a:pPr algn="ctr"/>
                      <a:r>
                        <a:rPr lang="en-GB" sz="1400" b="1" dirty="0" smtClean="0">
                          <a:solidFill>
                            <a:srgbClr val="80AF51"/>
                          </a:solidFill>
                        </a:rPr>
                        <a:t>18</a:t>
                      </a:r>
                      <a:endParaRPr lang="en-GB" sz="1400" b="1" dirty="0">
                        <a:solidFill>
                          <a:srgbClr val="80AF51"/>
                        </a:solidFill>
                      </a:endParaRPr>
                    </a:p>
                  </a:txBody>
                  <a:tcPr anchor="ctr"/>
                </a:tc>
              </a:tr>
              <a:tr h="474376">
                <a:tc>
                  <a:txBody>
                    <a:bodyPr/>
                    <a:lstStyle/>
                    <a:p>
                      <a:pPr algn="ctr"/>
                      <a:r>
                        <a:rPr lang="en-GB" sz="1400" b="1" dirty="0" smtClean="0">
                          <a:solidFill>
                            <a:srgbClr val="FF732D"/>
                          </a:solidFill>
                        </a:rPr>
                        <a:t>18</a:t>
                      </a:r>
                      <a:endParaRPr lang="en-GB" sz="1400" b="1" dirty="0">
                        <a:solidFill>
                          <a:srgbClr val="FF732D"/>
                        </a:solidFill>
                      </a:endParaRPr>
                    </a:p>
                  </a:txBody>
                  <a:tcPr anchor="ctr"/>
                </a:tc>
              </a:tr>
              <a:tr h="474376">
                <a:tc>
                  <a:txBody>
                    <a:bodyPr/>
                    <a:lstStyle/>
                    <a:p>
                      <a:pPr algn="ctr"/>
                      <a:r>
                        <a:rPr lang="en-GB" sz="1800" b="1" dirty="0" smtClean="0">
                          <a:solidFill>
                            <a:schemeClr val="tx1"/>
                          </a:solidFill>
                        </a:rPr>
                        <a:t>16</a:t>
                      </a:r>
                      <a:endParaRPr lang="en-GB" sz="1800" b="1" dirty="0">
                        <a:solidFill>
                          <a:schemeClr val="tx1"/>
                        </a:solidFill>
                      </a:endParaRPr>
                    </a:p>
                  </a:txBody>
                  <a:tcPr anchor="ctr"/>
                </a:tc>
              </a:tr>
              <a:tr h="474376">
                <a:tc>
                  <a:txBody>
                    <a:bodyPr/>
                    <a:lstStyle/>
                    <a:p>
                      <a:pPr algn="ctr"/>
                      <a:r>
                        <a:rPr lang="en-GB" sz="1400" b="1" dirty="0" smtClean="0">
                          <a:solidFill>
                            <a:srgbClr val="B18C5B"/>
                          </a:solidFill>
                        </a:rPr>
                        <a:t>11</a:t>
                      </a:r>
                      <a:endParaRPr lang="en-GB" sz="1400" b="1" dirty="0">
                        <a:solidFill>
                          <a:srgbClr val="B18C5B"/>
                        </a:solidFill>
                      </a:endParaRPr>
                    </a:p>
                  </a:txBody>
                  <a:tcPr anchor="ctr"/>
                </a:tc>
              </a:tr>
              <a:tr h="474376">
                <a:tc>
                  <a:txBody>
                    <a:bodyPr/>
                    <a:lstStyle/>
                    <a:p>
                      <a:pPr algn="ctr"/>
                      <a:r>
                        <a:rPr lang="en-GB" sz="1400" b="1" dirty="0" smtClean="0">
                          <a:solidFill>
                            <a:srgbClr val="A96F98"/>
                          </a:solidFill>
                        </a:rPr>
                        <a:t>8</a:t>
                      </a:r>
                      <a:endParaRPr lang="en-GB" sz="1400" b="1" dirty="0">
                        <a:solidFill>
                          <a:srgbClr val="A96F98"/>
                        </a:solidFill>
                      </a:endParaRPr>
                    </a:p>
                  </a:txBody>
                  <a:tcPr anchor="ctr"/>
                </a:tc>
              </a:tr>
              <a:tr h="474376">
                <a:tc>
                  <a:txBody>
                    <a:bodyPr/>
                    <a:lstStyle/>
                    <a:p>
                      <a:pPr algn="ctr"/>
                      <a:r>
                        <a:rPr lang="en-GB" sz="1400" b="1" dirty="0" smtClean="0">
                          <a:solidFill>
                            <a:srgbClr val="599DAB"/>
                          </a:solidFill>
                        </a:rPr>
                        <a:t>12</a:t>
                      </a:r>
                      <a:endParaRPr lang="en-GB" sz="1400" b="1" dirty="0">
                        <a:solidFill>
                          <a:srgbClr val="599DAB"/>
                        </a:solidFill>
                      </a:endParaRPr>
                    </a:p>
                  </a:txBody>
                  <a:tcPr anchor="ctr"/>
                </a:tc>
              </a:tr>
            </a:tbl>
          </a:graphicData>
        </a:graphic>
      </p:graphicFrame>
      <p:sp>
        <p:nvSpPr>
          <p:cNvPr id="25" name="Rectangle 24"/>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337627" y="6052457"/>
            <a:ext cx="8468748" cy="307777"/>
          </a:xfrm>
          <a:prstGeom prst="rect">
            <a:avLst/>
          </a:prstGeom>
          <a:noFill/>
        </p:spPr>
        <p:txBody>
          <a:bodyPr wrap="square" rtlCol="0">
            <a:spAutoFit/>
          </a:bodyPr>
          <a:lstStyle/>
          <a:p>
            <a:pPr algn="ctr">
              <a:defRPr/>
            </a:pPr>
            <a:r>
              <a:rPr lang="en-IE" sz="1400" dirty="0"/>
              <a:t>SMEs in the West </a:t>
            </a:r>
            <a:r>
              <a:rPr lang="en-IE" sz="1400" dirty="0" smtClean="0"/>
              <a:t>have </a:t>
            </a:r>
            <a:r>
              <a:rPr lang="en-IE" sz="1400" dirty="0"/>
              <a:t>the highest average for employees working from </a:t>
            </a:r>
            <a:r>
              <a:rPr lang="en-IE" sz="1400" dirty="0" smtClean="0"/>
              <a:t>home. </a:t>
            </a:r>
            <a:endParaRPr lang="en-GB" sz="1400" dirty="0"/>
          </a:p>
        </p:txBody>
      </p:sp>
      <p:cxnSp>
        <p:nvCxnSpPr>
          <p:cNvPr id="29" name="Straight Connector 28"/>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29073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http://insights.moveguides.com/wp-content/uploads/2013/07/Gen-Y-Tech.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14252"/>
          <a:stretch/>
        </p:blipFill>
        <p:spPr bwMode="auto">
          <a:xfrm>
            <a:off x="0" y="992450"/>
            <a:ext cx="9144000" cy="586555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0" y="992450"/>
            <a:ext cx="9144000" cy="587737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ounded Rectangle 42"/>
          <p:cNvSpPr/>
          <p:nvPr/>
        </p:nvSpPr>
        <p:spPr>
          <a:xfrm>
            <a:off x="1910773" y="2189593"/>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5" name="Rounded Rectangle 44"/>
          <p:cNvSpPr/>
          <p:nvPr/>
        </p:nvSpPr>
        <p:spPr>
          <a:xfrm>
            <a:off x="1910773" y="3143577"/>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6" name="Rounded Rectangle 45"/>
          <p:cNvSpPr/>
          <p:nvPr/>
        </p:nvSpPr>
        <p:spPr>
          <a:xfrm>
            <a:off x="1910773" y="2666585"/>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8" name="Rounded Rectangle 47"/>
          <p:cNvSpPr/>
          <p:nvPr/>
        </p:nvSpPr>
        <p:spPr>
          <a:xfrm>
            <a:off x="1910773" y="3620569"/>
            <a:ext cx="5449316" cy="379434"/>
          </a:xfrm>
          <a:prstGeom prst="roundRect">
            <a:avLst/>
          </a:prstGeom>
          <a:solidFill>
            <a:srgbClr val="FFFF00"/>
          </a:solidFill>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9" name="Rounded Rectangle 48"/>
          <p:cNvSpPr/>
          <p:nvPr/>
        </p:nvSpPr>
        <p:spPr>
          <a:xfrm>
            <a:off x="1910773" y="4574553"/>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50" name="Rounded Rectangle 49"/>
          <p:cNvSpPr/>
          <p:nvPr/>
        </p:nvSpPr>
        <p:spPr>
          <a:xfrm>
            <a:off x="1910773" y="4097561"/>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51" name="Rounded Rectangle 50"/>
          <p:cNvSpPr/>
          <p:nvPr/>
        </p:nvSpPr>
        <p:spPr>
          <a:xfrm>
            <a:off x="1910773" y="5051546"/>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52" name="Rounded Rectangle 51"/>
          <p:cNvSpPr/>
          <p:nvPr/>
        </p:nvSpPr>
        <p:spPr>
          <a:xfrm>
            <a:off x="1910773" y="1712601"/>
            <a:ext cx="5449316" cy="379434"/>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3" name="Title 2"/>
          <p:cNvSpPr>
            <a:spLocks noGrp="1"/>
          </p:cNvSpPr>
          <p:nvPr>
            <p:ph type="title"/>
          </p:nvPr>
        </p:nvSpPr>
        <p:spPr/>
        <p:txBody>
          <a:bodyPr/>
          <a:lstStyle/>
          <a:p>
            <a:r>
              <a:rPr lang="en-IE" dirty="0"/>
              <a:t>Percentage of Staff who Work </a:t>
            </a:r>
            <a:r>
              <a:rPr lang="en-IE" dirty="0" smtClean="0"/>
              <a:t>on the Road </a:t>
            </a:r>
            <a:r>
              <a:rPr lang="en-IE" dirty="0"/>
              <a:t>on a Regular </a:t>
            </a:r>
            <a:r>
              <a:rPr lang="en-IE" dirty="0" smtClean="0"/>
              <a:t>Basis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10872327"/>
              </p:ext>
            </p:extLst>
          </p:nvPr>
        </p:nvGraphicFramePr>
        <p:xfrm>
          <a:off x="1910773" y="1676402"/>
          <a:ext cx="2268543" cy="3795008"/>
        </p:xfrm>
        <a:graphic>
          <a:graphicData uri="http://schemas.openxmlformats.org/drawingml/2006/table">
            <a:tbl>
              <a:tblPr firstRow="1" bandRow="1">
                <a:tableStyleId>{2D5ABB26-0587-4C30-8999-92F81FD0307C}</a:tableStyleId>
              </a:tblPr>
              <a:tblGrid>
                <a:gridCol w="2268543"/>
              </a:tblGrid>
              <a:tr h="474376">
                <a:tc>
                  <a:txBody>
                    <a:bodyPr/>
                    <a:lstStyle/>
                    <a:p>
                      <a:pPr algn="l"/>
                      <a:r>
                        <a:rPr lang="en-GB" sz="1400" b="1" dirty="0" smtClean="0">
                          <a:solidFill>
                            <a:srgbClr val="84A056"/>
                          </a:solidFill>
                        </a:rPr>
                        <a:t>North (n=75)</a:t>
                      </a:r>
                      <a:endParaRPr lang="en-GB" sz="1400" b="1" dirty="0">
                        <a:solidFill>
                          <a:srgbClr val="84A056"/>
                        </a:solidFill>
                      </a:endParaRPr>
                    </a:p>
                  </a:txBody>
                  <a:tcPr anchor="ctr"/>
                </a:tc>
              </a:tr>
              <a:tr h="474376">
                <a:tc>
                  <a:txBody>
                    <a:bodyPr/>
                    <a:lstStyle/>
                    <a:p>
                      <a:pPr algn="l"/>
                      <a:r>
                        <a:rPr lang="en-GB" sz="1400" b="1" dirty="0" smtClean="0">
                          <a:solidFill>
                            <a:srgbClr val="5EA68C"/>
                          </a:solidFill>
                        </a:rPr>
                        <a:t>West (n=75)</a:t>
                      </a:r>
                      <a:endParaRPr lang="en-GB" sz="1400" b="1" dirty="0">
                        <a:solidFill>
                          <a:srgbClr val="5EA68C"/>
                        </a:solidFill>
                      </a:endParaRPr>
                    </a:p>
                  </a:txBody>
                  <a:tcPr anchor="ctr"/>
                </a:tc>
              </a:tr>
              <a:tr h="474376">
                <a:tc>
                  <a:txBody>
                    <a:bodyPr/>
                    <a:lstStyle/>
                    <a:p>
                      <a:pPr algn="l"/>
                      <a:r>
                        <a:rPr lang="en-GB" sz="1400" b="1" dirty="0" smtClean="0">
                          <a:solidFill>
                            <a:srgbClr val="80AF51"/>
                          </a:solidFill>
                        </a:rPr>
                        <a:t>Mid-West (n=75)</a:t>
                      </a:r>
                      <a:endParaRPr lang="en-GB" sz="1400" b="1" dirty="0">
                        <a:solidFill>
                          <a:srgbClr val="80AF51"/>
                        </a:solidFill>
                      </a:endParaRPr>
                    </a:p>
                  </a:txBody>
                  <a:tcPr anchor="ctr"/>
                </a:tc>
              </a:tr>
              <a:tr h="474376">
                <a:tc>
                  <a:txBody>
                    <a:bodyPr/>
                    <a:lstStyle/>
                    <a:p>
                      <a:pPr algn="l"/>
                      <a:r>
                        <a:rPr lang="en-GB" sz="1400" b="1" dirty="0" smtClean="0">
                          <a:solidFill>
                            <a:srgbClr val="FF732D"/>
                          </a:solidFill>
                        </a:rPr>
                        <a:t>South West (n=75)</a:t>
                      </a:r>
                      <a:endParaRPr lang="en-GB" sz="1400" b="1" dirty="0">
                        <a:solidFill>
                          <a:srgbClr val="FF732D"/>
                        </a:solidFill>
                      </a:endParaRPr>
                    </a:p>
                  </a:txBody>
                  <a:tcPr anchor="ctr"/>
                </a:tc>
              </a:tr>
              <a:tr h="474376">
                <a:tc>
                  <a:txBody>
                    <a:bodyPr/>
                    <a:lstStyle/>
                    <a:p>
                      <a:pPr algn="l"/>
                      <a:r>
                        <a:rPr lang="en-GB" sz="1800" b="1" dirty="0" smtClean="0">
                          <a:solidFill>
                            <a:srgbClr val="FF0000"/>
                          </a:solidFill>
                        </a:rPr>
                        <a:t> South East (n=75)</a:t>
                      </a:r>
                      <a:endParaRPr lang="en-GB" sz="1800" b="1" dirty="0">
                        <a:solidFill>
                          <a:srgbClr val="FF0000"/>
                        </a:solidFill>
                      </a:endParaRPr>
                    </a:p>
                  </a:txBody>
                  <a:tcPr anchor="ctr"/>
                </a:tc>
              </a:tr>
              <a:tr h="474376">
                <a:tc>
                  <a:txBody>
                    <a:bodyPr/>
                    <a:lstStyle/>
                    <a:p>
                      <a:pPr algn="l"/>
                      <a:r>
                        <a:rPr lang="en-GB" sz="1400" b="1" dirty="0" smtClean="0">
                          <a:solidFill>
                            <a:srgbClr val="B18C5B"/>
                          </a:solidFill>
                        </a:rPr>
                        <a:t>Midland (n=75)</a:t>
                      </a:r>
                      <a:endParaRPr lang="en-GB" sz="1400" b="1" dirty="0">
                        <a:solidFill>
                          <a:srgbClr val="B18C5B"/>
                        </a:solidFill>
                      </a:endParaRPr>
                    </a:p>
                  </a:txBody>
                  <a:tcPr anchor="ctr"/>
                </a:tc>
              </a:tr>
              <a:tr h="474376">
                <a:tc>
                  <a:txBody>
                    <a:bodyPr/>
                    <a:lstStyle/>
                    <a:p>
                      <a:pPr algn="l"/>
                      <a:r>
                        <a:rPr lang="en-GB" sz="1400" b="1" dirty="0" smtClean="0">
                          <a:solidFill>
                            <a:srgbClr val="A96F98"/>
                          </a:solidFill>
                        </a:rPr>
                        <a:t>Mid-East (n=75)</a:t>
                      </a:r>
                      <a:endParaRPr lang="en-GB" sz="1400" b="1" dirty="0">
                        <a:solidFill>
                          <a:srgbClr val="A96F98"/>
                        </a:solidFill>
                      </a:endParaRPr>
                    </a:p>
                  </a:txBody>
                  <a:tcPr anchor="ctr"/>
                </a:tc>
              </a:tr>
              <a:tr h="474376">
                <a:tc>
                  <a:txBody>
                    <a:bodyPr/>
                    <a:lstStyle/>
                    <a:p>
                      <a:pPr algn="l"/>
                      <a:r>
                        <a:rPr lang="en-GB" sz="1400" b="1" dirty="0" smtClean="0">
                          <a:solidFill>
                            <a:srgbClr val="599DAB"/>
                          </a:solidFill>
                        </a:rPr>
                        <a:t>Dublin (n=75)</a:t>
                      </a:r>
                      <a:endParaRPr lang="en-GB" sz="1400" b="1" dirty="0">
                        <a:solidFill>
                          <a:srgbClr val="599DAB"/>
                        </a:solidFill>
                      </a:endParaRPr>
                    </a:p>
                  </a:txBody>
                  <a:tcPr anchor="ctr"/>
                </a:tc>
              </a:tr>
            </a:tbl>
          </a:graphicData>
        </a:graphic>
      </p:graphicFrame>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42" name="Rounded Rectangle 41"/>
          <p:cNvSpPr/>
          <p:nvPr/>
        </p:nvSpPr>
        <p:spPr>
          <a:xfrm>
            <a:off x="6498317" y="1370556"/>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Average</a:t>
            </a:r>
            <a:endParaRPr lang="en-IE" sz="1400" dirty="0"/>
          </a:p>
        </p:txBody>
      </p:sp>
      <p:sp>
        <p:nvSpPr>
          <p:cNvPr id="44" name="Oval 43"/>
          <p:cNvSpPr/>
          <p:nvPr/>
        </p:nvSpPr>
        <p:spPr>
          <a:xfrm>
            <a:off x="6777061" y="2716057"/>
            <a:ext cx="431800" cy="254000"/>
          </a:xfrm>
          <a:prstGeom prst="ellipse">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6" name="Table 25"/>
          <p:cNvGraphicFramePr>
            <a:graphicFrameLocks noGrp="1"/>
          </p:cNvGraphicFramePr>
          <p:nvPr>
            <p:extLst>
              <p:ext uri="{D42A27DB-BD31-4B8C-83A1-F6EECF244321}">
                <p14:modId xmlns:p14="http://schemas.microsoft.com/office/powerpoint/2010/main" val="4258117315"/>
              </p:ext>
            </p:extLst>
          </p:nvPr>
        </p:nvGraphicFramePr>
        <p:xfrm>
          <a:off x="6651127" y="1676402"/>
          <a:ext cx="678482" cy="3795008"/>
        </p:xfrm>
        <a:graphic>
          <a:graphicData uri="http://schemas.openxmlformats.org/drawingml/2006/table">
            <a:tbl>
              <a:tblPr firstRow="1" bandRow="1">
                <a:tableStyleId>{2D5ABB26-0587-4C30-8999-92F81FD0307C}</a:tableStyleId>
              </a:tblPr>
              <a:tblGrid>
                <a:gridCol w="678482"/>
              </a:tblGrid>
              <a:tr h="474376">
                <a:tc>
                  <a:txBody>
                    <a:bodyPr/>
                    <a:lstStyle/>
                    <a:p>
                      <a:pPr algn="ctr"/>
                      <a:r>
                        <a:rPr lang="en-GB" sz="1400" b="1" dirty="0" smtClean="0">
                          <a:solidFill>
                            <a:srgbClr val="84A056"/>
                          </a:solidFill>
                        </a:rPr>
                        <a:t>21</a:t>
                      </a:r>
                      <a:endParaRPr lang="en-GB" sz="1400" b="1" dirty="0">
                        <a:solidFill>
                          <a:srgbClr val="84A056"/>
                        </a:solidFill>
                      </a:endParaRPr>
                    </a:p>
                  </a:txBody>
                  <a:tcPr anchor="ctr"/>
                </a:tc>
              </a:tr>
              <a:tr h="474376">
                <a:tc>
                  <a:txBody>
                    <a:bodyPr/>
                    <a:lstStyle/>
                    <a:p>
                      <a:pPr algn="ctr"/>
                      <a:r>
                        <a:rPr lang="en-GB" sz="1400" b="1" dirty="0" smtClean="0">
                          <a:solidFill>
                            <a:srgbClr val="5EA68C"/>
                          </a:solidFill>
                        </a:rPr>
                        <a:t>22</a:t>
                      </a:r>
                      <a:endParaRPr lang="en-GB" sz="1400" b="1" dirty="0">
                        <a:solidFill>
                          <a:srgbClr val="5EA68C"/>
                        </a:solidFill>
                      </a:endParaRPr>
                    </a:p>
                  </a:txBody>
                  <a:tcPr anchor="ctr"/>
                </a:tc>
              </a:tr>
              <a:tr h="474376">
                <a:tc>
                  <a:txBody>
                    <a:bodyPr/>
                    <a:lstStyle/>
                    <a:p>
                      <a:pPr algn="ctr"/>
                      <a:r>
                        <a:rPr lang="en-GB" sz="1400" b="1" dirty="0" smtClean="0">
                          <a:solidFill>
                            <a:srgbClr val="80AF51"/>
                          </a:solidFill>
                        </a:rPr>
                        <a:t>26</a:t>
                      </a:r>
                      <a:endParaRPr lang="en-GB" sz="1400" b="1" dirty="0">
                        <a:solidFill>
                          <a:srgbClr val="80AF51"/>
                        </a:solidFill>
                      </a:endParaRPr>
                    </a:p>
                  </a:txBody>
                  <a:tcPr anchor="ctr"/>
                </a:tc>
              </a:tr>
              <a:tr h="474376">
                <a:tc>
                  <a:txBody>
                    <a:bodyPr/>
                    <a:lstStyle/>
                    <a:p>
                      <a:pPr algn="ctr"/>
                      <a:r>
                        <a:rPr lang="en-GB" sz="1400" b="1" dirty="0" smtClean="0">
                          <a:solidFill>
                            <a:srgbClr val="FF732D"/>
                          </a:solidFill>
                        </a:rPr>
                        <a:t>18</a:t>
                      </a:r>
                      <a:endParaRPr lang="en-GB" sz="1400" b="1" dirty="0">
                        <a:solidFill>
                          <a:srgbClr val="FF732D"/>
                        </a:solidFill>
                      </a:endParaRPr>
                    </a:p>
                  </a:txBody>
                  <a:tcPr anchor="ctr"/>
                </a:tc>
              </a:tr>
              <a:tr h="474376">
                <a:tc>
                  <a:txBody>
                    <a:bodyPr/>
                    <a:lstStyle/>
                    <a:p>
                      <a:pPr algn="ctr"/>
                      <a:r>
                        <a:rPr lang="en-GB" sz="1800" b="1" dirty="0" smtClean="0">
                          <a:solidFill>
                            <a:srgbClr val="FF0000"/>
                          </a:solidFill>
                        </a:rPr>
                        <a:t>10</a:t>
                      </a:r>
                      <a:endParaRPr lang="en-GB" sz="1800" b="1" dirty="0">
                        <a:solidFill>
                          <a:srgbClr val="FF0000"/>
                        </a:solidFill>
                      </a:endParaRPr>
                    </a:p>
                  </a:txBody>
                  <a:tcPr anchor="ctr"/>
                </a:tc>
              </a:tr>
              <a:tr h="474376">
                <a:tc>
                  <a:txBody>
                    <a:bodyPr/>
                    <a:lstStyle/>
                    <a:p>
                      <a:pPr algn="ctr"/>
                      <a:r>
                        <a:rPr lang="en-GB" sz="1400" b="1" dirty="0" smtClean="0">
                          <a:solidFill>
                            <a:srgbClr val="B18C5B"/>
                          </a:solidFill>
                        </a:rPr>
                        <a:t>1</a:t>
                      </a:r>
                      <a:r>
                        <a:rPr lang="en-GB" sz="1400" b="1" dirty="0">
                          <a:solidFill>
                            <a:srgbClr val="B18C5B"/>
                          </a:solidFill>
                        </a:rPr>
                        <a:t>3</a:t>
                      </a:r>
                      <a:endParaRPr lang="en-GB" sz="1400" b="1" dirty="0" smtClean="0">
                        <a:solidFill>
                          <a:srgbClr val="B18C5B"/>
                        </a:solidFill>
                      </a:endParaRPr>
                    </a:p>
                  </a:txBody>
                  <a:tcPr anchor="ctr"/>
                </a:tc>
              </a:tr>
              <a:tr h="474376">
                <a:tc>
                  <a:txBody>
                    <a:bodyPr/>
                    <a:lstStyle/>
                    <a:p>
                      <a:pPr algn="ctr"/>
                      <a:r>
                        <a:rPr lang="en-GB" sz="1400" b="1" dirty="0" smtClean="0">
                          <a:solidFill>
                            <a:srgbClr val="A96F98"/>
                          </a:solidFill>
                        </a:rPr>
                        <a:t>18</a:t>
                      </a:r>
                      <a:endParaRPr lang="en-GB" sz="1400" b="1" dirty="0">
                        <a:solidFill>
                          <a:srgbClr val="A96F98"/>
                        </a:solidFill>
                      </a:endParaRPr>
                    </a:p>
                  </a:txBody>
                  <a:tcPr anchor="ctr"/>
                </a:tc>
              </a:tr>
              <a:tr h="474376">
                <a:tc>
                  <a:txBody>
                    <a:bodyPr/>
                    <a:lstStyle/>
                    <a:p>
                      <a:pPr algn="ctr"/>
                      <a:r>
                        <a:rPr lang="en-GB" sz="1400" b="1" dirty="0" smtClean="0">
                          <a:solidFill>
                            <a:srgbClr val="599DAB"/>
                          </a:solidFill>
                        </a:rPr>
                        <a:t>21</a:t>
                      </a:r>
                      <a:endParaRPr lang="en-GB" sz="1400" b="1" dirty="0">
                        <a:solidFill>
                          <a:srgbClr val="599DAB"/>
                        </a:solidFill>
                      </a:endParaRPr>
                    </a:p>
                  </a:txBody>
                  <a:tcPr anchor="ctr"/>
                </a:tc>
              </a:tr>
            </a:tbl>
          </a:graphicData>
        </a:graphic>
      </p:graphicFrame>
      <p:sp>
        <p:nvSpPr>
          <p:cNvPr id="28" name="Rectangle 27"/>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337627" y="6052457"/>
            <a:ext cx="8468748" cy="738664"/>
          </a:xfrm>
          <a:prstGeom prst="rect">
            <a:avLst/>
          </a:prstGeom>
          <a:noFill/>
        </p:spPr>
        <p:txBody>
          <a:bodyPr wrap="square" rtlCol="0">
            <a:spAutoFit/>
          </a:bodyPr>
          <a:lstStyle/>
          <a:p>
            <a:pPr algn="ctr">
              <a:defRPr/>
            </a:pPr>
            <a:r>
              <a:rPr lang="en-IE" sz="1400" dirty="0"/>
              <a:t>SMEs in the Mid-West (Clare, Limerick, North Tipp.) have the highest average for employees working on the road (26% - when the 0 score is removed). This is lowest in the South-East – 10% (South Tipp., Waterford, Kilkenny, Carlow, Wexford).</a:t>
            </a:r>
            <a:endParaRPr lang="en-GB" sz="1400" dirty="0"/>
          </a:p>
        </p:txBody>
      </p:sp>
      <p:cxnSp>
        <p:nvCxnSpPr>
          <p:cNvPr id="38" name="Straight Connector 37"/>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65599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insights.moveguides.com/wp-content/uploads/2013/07/Gen-Y-Tech.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14252"/>
          <a:stretch/>
        </p:blipFill>
        <p:spPr bwMode="auto">
          <a:xfrm>
            <a:off x="0" y="992450"/>
            <a:ext cx="9144000" cy="58655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0" y="980626"/>
            <a:ext cx="9144000" cy="587737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ounded Rectangle 39"/>
          <p:cNvSpPr/>
          <p:nvPr/>
        </p:nvSpPr>
        <p:spPr>
          <a:xfrm>
            <a:off x="2978174" y="2723984"/>
            <a:ext cx="1634836" cy="3101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1" name="Rounded Rectangle 40"/>
          <p:cNvSpPr/>
          <p:nvPr/>
        </p:nvSpPr>
        <p:spPr>
          <a:xfrm>
            <a:off x="3026942" y="3582966"/>
            <a:ext cx="1634836" cy="3101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2" name="Rounded Rectangle 41"/>
          <p:cNvSpPr/>
          <p:nvPr/>
        </p:nvSpPr>
        <p:spPr>
          <a:xfrm>
            <a:off x="2978174" y="3153475"/>
            <a:ext cx="1634836" cy="3101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3" name="Rounded Rectangle 42"/>
          <p:cNvSpPr/>
          <p:nvPr/>
        </p:nvSpPr>
        <p:spPr>
          <a:xfrm>
            <a:off x="2999232" y="4012457"/>
            <a:ext cx="2125842" cy="3101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4" name="Rounded Rectangle 43"/>
          <p:cNvSpPr/>
          <p:nvPr/>
        </p:nvSpPr>
        <p:spPr>
          <a:xfrm>
            <a:off x="3026942" y="4871439"/>
            <a:ext cx="1634836" cy="3101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5" name="Rounded Rectangle 44"/>
          <p:cNvSpPr/>
          <p:nvPr/>
        </p:nvSpPr>
        <p:spPr>
          <a:xfrm>
            <a:off x="3026942" y="4441947"/>
            <a:ext cx="1634836" cy="310162"/>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49" name="Rounded Rectangle 48"/>
          <p:cNvSpPr/>
          <p:nvPr/>
        </p:nvSpPr>
        <p:spPr>
          <a:xfrm>
            <a:off x="3026942" y="5300929"/>
            <a:ext cx="1634836" cy="3101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50" name="Rounded Rectangle 49"/>
          <p:cNvSpPr/>
          <p:nvPr/>
        </p:nvSpPr>
        <p:spPr>
          <a:xfrm>
            <a:off x="2978174" y="2278984"/>
            <a:ext cx="1634836" cy="341178"/>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endParaRPr lang="en-IE" sz="1400" dirty="0"/>
          </a:p>
        </p:txBody>
      </p:sp>
      <p:sp>
        <p:nvSpPr>
          <p:cNvPr id="3" name="Title 2"/>
          <p:cNvSpPr>
            <a:spLocks noGrp="1"/>
          </p:cNvSpPr>
          <p:nvPr>
            <p:ph type="title"/>
          </p:nvPr>
        </p:nvSpPr>
        <p:spPr>
          <a:xfrm>
            <a:off x="0" y="0"/>
            <a:ext cx="6870700" cy="954741"/>
          </a:xfrm>
        </p:spPr>
        <p:txBody>
          <a:bodyPr/>
          <a:lstStyle/>
          <a:p>
            <a:r>
              <a:rPr lang="en-IE" dirty="0" smtClean="0"/>
              <a:t>Staff Access to Smartphones for Business</a:t>
            </a:r>
            <a:endParaRPr lang="en-GB" dirty="0"/>
          </a:p>
        </p:txBody>
      </p:sp>
      <p:sp>
        <p:nvSpPr>
          <p:cNvPr id="63" name="TextBox 62"/>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2501157279"/>
              </p:ext>
            </p:extLst>
          </p:nvPr>
        </p:nvGraphicFramePr>
        <p:xfrm>
          <a:off x="2987040" y="2253202"/>
          <a:ext cx="2508957" cy="3416096"/>
        </p:xfrm>
        <a:graphic>
          <a:graphicData uri="http://schemas.openxmlformats.org/drawingml/2006/table">
            <a:tbl>
              <a:tblPr firstRow="1" bandRow="1">
                <a:tableStyleId>{2D5ABB26-0587-4C30-8999-92F81FD0307C}</a:tableStyleId>
              </a:tblPr>
              <a:tblGrid>
                <a:gridCol w="2508957"/>
              </a:tblGrid>
              <a:tr h="427012">
                <a:tc>
                  <a:txBody>
                    <a:bodyPr/>
                    <a:lstStyle/>
                    <a:p>
                      <a:pPr algn="l"/>
                      <a:r>
                        <a:rPr lang="en-GB" sz="1400" b="1" dirty="0" smtClean="0">
                          <a:solidFill>
                            <a:srgbClr val="84A056"/>
                          </a:solidFill>
                        </a:rPr>
                        <a:t>North (n=75)</a:t>
                      </a:r>
                      <a:endParaRPr lang="en-GB" sz="1400" b="1" dirty="0">
                        <a:solidFill>
                          <a:srgbClr val="84A05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5EA68C"/>
                          </a:solidFill>
                        </a:rPr>
                        <a:t>West (n=75)</a:t>
                      </a:r>
                      <a:endParaRPr lang="en-GB" sz="1400" b="1" dirty="0">
                        <a:solidFill>
                          <a:srgbClr val="5EA68C"/>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80AF51"/>
                          </a:solidFill>
                        </a:rPr>
                        <a:t>Mid-West (n=75)</a:t>
                      </a:r>
                      <a:endParaRPr lang="en-GB" sz="1400" b="1" dirty="0">
                        <a:solidFill>
                          <a:srgbClr val="80AF5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FF732D"/>
                          </a:solidFill>
                        </a:rPr>
                        <a:t>South West (n=75)</a:t>
                      </a:r>
                      <a:endParaRPr lang="en-GB" sz="1400" b="1" dirty="0">
                        <a:solidFill>
                          <a:srgbClr val="FF732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800" b="1" dirty="0" smtClean="0">
                          <a:solidFill>
                            <a:srgbClr val="FF0000"/>
                          </a:solidFill>
                        </a:rPr>
                        <a:t>South East (n=75)</a:t>
                      </a:r>
                      <a:endParaRPr lang="en-GB" sz="1800" b="1"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27012">
                <a:tc>
                  <a:txBody>
                    <a:bodyPr/>
                    <a:lstStyle/>
                    <a:p>
                      <a:pPr algn="l"/>
                      <a:r>
                        <a:rPr lang="en-GB" sz="1400" b="1" dirty="0" smtClean="0">
                          <a:solidFill>
                            <a:srgbClr val="B18C5B"/>
                          </a:solidFill>
                        </a:rPr>
                        <a:t>Midland (n=75)</a:t>
                      </a:r>
                      <a:endParaRPr lang="en-GB" sz="1400" b="1" dirty="0">
                        <a:solidFill>
                          <a:srgbClr val="B18C5B"/>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A96F98"/>
                          </a:solidFill>
                        </a:rPr>
                        <a:t>Mid-East (n=75)</a:t>
                      </a:r>
                      <a:endParaRPr lang="en-GB" sz="1400" b="1" dirty="0">
                        <a:solidFill>
                          <a:srgbClr val="A96F9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7012">
                <a:tc>
                  <a:txBody>
                    <a:bodyPr/>
                    <a:lstStyle/>
                    <a:p>
                      <a:pPr algn="l"/>
                      <a:r>
                        <a:rPr lang="en-GB" sz="1400" b="1" dirty="0" smtClean="0">
                          <a:solidFill>
                            <a:srgbClr val="599DAB"/>
                          </a:solidFill>
                        </a:rPr>
                        <a:t>Dublin (n=75)</a:t>
                      </a:r>
                      <a:endParaRPr lang="en-GB" sz="1400" b="1" dirty="0">
                        <a:solidFill>
                          <a:srgbClr val="599DAB"/>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6" name="Object 31"/>
          <p:cNvGraphicFramePr>
            <a:graphicFrameLocks noChangeAspect="1"/>
          </p:cNvGraphicFramePr>
          <p:nvPr>
            <p:extLst>
              <p:ext uri="{D42A27DB-BD31-4B8C-83A1-F6EECF244321}">
                <p14:modId xmlns:p14="http://schemas.microsoft.com/office/powerpoint/2010/main" val="415096942"/>
              </p:ext>
            </p:extLst>
          </p:nvPr>
        </p:nvGraphicFramePr>
        <p:xfrm>
          <a:off x="5093661" y="2164453"/>
          <a:ext cx="2630570" cy="3568494"/>
        </p:xfrm>
        <a:graphic>
          <a:graphicData uri="http://schemas.openxmlformats.org/drawingml/2006/chart">
            <c:chart xmlns:c="http://schemas.openxmlformats.org/drawingml/2006/chart" xmlns:r="http://schemas.openxmlformats.org/officeDocument/2006/relationships" r:id="rId4"/>
          </a:graphicData>
        </a:graphic>
      </p:graphicFrame>
      <p:sp>
        <p:nvSpPr>
          <p:cNvPr id="89" name="TextBox 88"/>
          <p:cNvSpPr txBox="1">
            <a:spLocks noChangeArrowheads="1"/>
          </p:cNvSpPr>
          <p:nvPr/>
        </p:nvSpPr>
        <p:spPr bwMode="auto">
          <a:xfrm>
            <a:off x="3477912" y="1789323"/>
            <a:ext cx="1062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50"/>
              </a:lnSpc>
            </a:pPr>
            <a:r>
              <a:rPr lang="en-GB" altLang="en-US" sz="1100" dirty="0" smtClean="0">
                <a:solidFill>
                  <a:schemeClr val="bg2">
                    <a:lumMod val="75000"/>
                  </a:schemeClr>
                </a:solidFill>
              </a:rPr>
              <a:t>Company Supplied</a:t>
            </a:r>
            <a:endParaRPr lang="en-GB" altLang="en-US" sz="1100" dirty="0">
              <a:solidFill>
                <a:schemeClr val="bg2">
                  <a:lumMod val="75000"/>
                </a:schemeClr>
              </a:solidFill>
            </a:endParaRPr>
          </a:p>
        </p:txBody>
      </p:sp>
      <p:sp>
        <p:nvSpPr>
          <p:cNvPr id="26" name="Rectangle 25"/>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337627" y="6052457"/>
            <a:ext cx="8468748" cy="523220"/>
          </a:xfrm>
          <a:prstGeom prst="rect">
            <a:avLst/>
          </a:prstGeom>
          <a:noFill/>
        </p:spPr>
        <p:txBody>
          <a:bodyPr wrap="square" rtlCol="0">
            <a:spAutoFit/>
          </a:bodyPr>
          <a:lstStyle/>
          <a:p>
            <a:pPr algn="ctr">
              <a:defRPr/>
            </a:pPr>
            <a:r>
              <a:rPr lang="en-IE" sz="1400" dirty="0"/>
              <a:t>SMEs in Dublin provide 43% of their staff with smartphones on average, well above others such as in the North/Border region – 14% (Donegal, Sligo, Leitrim, Cavan, Louth, Monaghan).</a:t>
            </a:r>
            <a:endParaRPr lang="en-GB" sz="1400" dirty="0"/>
          </a:p>
        </p:txBody>
      </p:sp>
      <p:cxnSp>
        <p:nvCxnSpPr>
          <p:cNvPr id="28" name="Straight Connector 27"/>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46" name="TextBox 45"/>
          <p:cNvSpPr txBox="1">
            <a:spLocks noChangeArrowheads="1"/>
          </p:cNvSpPr>
          <p:nvPr/>
        </p:nvSpPr>
        <p:spPr bwMode="auto">
          <a:xfrm>
            <a:off x="4997787" y="1867350"/>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bg2">
                    <a:lumMod val="75000"/>
                  </a:schemeClr>
                </a:solidFill>
              </a:rPr>
              <a:t>%</a:t>
            </a:r>
            <a:endParaRPr lang="en-GB" altLang="en-US" sz="1200" dirty="0">
              <a:solidFill>
                <a:schemeClr val="bg2">
                  <a:lumMod val="75000"/>
                </a:schemeClr>
              </a:solidFill>
            </a:endParaRPr>
          </a:p>
        </p:txBody>
      </p:sp>
    </p:spTree>
    <p:extLst>
      <p:ext uri="{BB962C8B-B14F-4D97-AF65-F5344CB8AC3E}">
        <p14:creationId xmlns:p14="http://schemas.microsoft.com/office/powerpoint/2010/main" val="157735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insights.moveguides.com/wp-content/uploads/2013/07/Gen-Y-Tech.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14252"/>
          <a:stretch/>
        </p:blipFill>
        <p:spPr bwMode="auto">
          <a:xfrm>
            <a:off x="0" y="992450"/>
            <a:ext cx="9144000" cy="58655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992450"/>
            <a:ext cx="9144000" cy="58773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1" name="Object 31"/>
          <p:cNvGraphicFramePr>
            <a:graphicFrameLocks noChangeAspect="1"/>
          </p:cNvGraphicFramePr>
          <p:nvPr>
            <p:extLst>
              <p:ext uri="{D42A27DB-BD31-4B8C-83A1-F6EECF244321}">
                <p14:modId xmlns:p14="http://schemas.microsoft.com/office/powerpoint/2010/main" val="1134911556"/>
              </p:ext>
            </p:extLst>
          </p:nvPr>
        </p:nvGraphicFramePr>
        <p:xfrm>
          <a:off x="4792000" y="1900052"/>
          <a:ext cx="2630570" cy="442308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0" y="0"/>
            <a:ext cx="6870700" cy="954741"/>
          </a:xfrm>
        </p:spPr>
        <p:txBody>
          <a:bodyPr>
            <a:normAutofit/>
          </a:bodyPr>
          <a:lstStyle/>
          <a:p>
            <a:r>
              <a:rPr lang="en-IE" dirty="0" smtClean="0"/>
              <a:t>Access to Company Services over Smartphones</a:t>
            </a:r>
            <a:endParaRPr lang="en-GB" dirty="0"/>
          </a:p>
        </p:txBody>
      </p:sp>
      <p:sp>
        <p:nvSpPr>
          <p:cNvPr id="63" name="TextBox 62"/>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783706429"/>
              </p:ext>
            </p:extLst>
          </p:nvPr>
        </p:nvGraphicFramePr>
        <p:xfrm>
          <a:off x="2943987" y="1976254"/>
          <a:ext cx="2145183" cy="3534860"/>
        </p:xfrm>
        <a:graphic>
          <a:graphicData uri="http://schemas.openxmlformats.org/drawingml/2006/table">
            <a:tbl>
              <a:tblPr firstRow="1" bandRow="1">
                <a:tableStyleId>{2D5ABB26-0587-4C30-8999-92F81FD0307C}</a:tableStyleId>
              </a:tblPr>
              <a:tblGrid>
                <a:gridCol w="2145183"/>
              </a:tblGrid>
              <a:tr h="706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Company email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6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Company</a:t>
                      </a:r>
                      <a:r>
                        <a:rPr lang="en-IE" sz="1400" b="1" baseline="0" dirty="0" smtClean="0"/>
                        <a:t> documents</a:t>
                      </a:r>
                      <a:endParaRPr lang="en-IE" sz="14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6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CRM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6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Hosted/cloud phone system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06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None of these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Rectangle 19"/>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337627" y="6052457"/>
            <a:ext cx="8468748" cy="738664"/>
          </a:xfrm>
          <a:prstGeom prst="rect">
            <a:avLst/>
          </a:prstGeom>
          <a:noFill/>
        </p:spPr>
        <p:txBody>
          <a:bodyPr wrap="square" rtlCol="0">
            <a:spAutoFit/>
          </a:bodyPr>
          <a:lstStyle/>
          <a:p>
            <a:pPr algn="ctr">
              <a:defRPr/>
            </a:pPr>
            <a:r>
              <a:rPr lang="en-IE" sz="1400" dirty="0"/>
              <a:t>For those who have personal/company supplied smartphones/tablets/laptops, the majority can access company email (86%+) while smaller proportions can access company documents (32%+), CRM (27%+) or hosted/cloud phone systems (23</a:t>
            </a:r>
            <a:r>
              <a:rPr lang="en-IE" sz="1400" dirty="0" smtClean="0"/>
              <a:t>%+) off-site.</a:t>
            </a:r>
            <a:endParaRPr lang="en-GB" sz="1400" dirty="0"/>
          </a:p>
        </p:txBody>
      </p:sp>
      <p:cxnSp>
        <p:nvCxnSpPr>
          <p:cNvPr id="22" name="Straight Connector 21"/>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6" name="TextBox 25"/>
          <p:cNvSpPr txBox="1">
            <a:spLocks noChangeArrowheads="1"/>
          </p:cNvSpPr>
          <p:nvPr/>
        </p:nvSpPr>
        <p:spPr bwMode="auto">
          <a:xfrm>
            <a:off x="5008317" y="1696065"/>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bg2">
                    <a:lumMod val="75000"/>
                  </a:schemeClr>
                </a:solidFill>
              </a:rPr>
              <a:t>%</a:t>
            </a:r>
            <a:endParaRPr lang="en-GB" altLang="en-US" sz="1200" dirty="0">
              <a:solidFill>
                <a:schemeClr val="bg2">
                  <a:lumMod val="75000"/>
                </a:schemeClr>
              </a:solidFill>
            </a:endParaRPr>
          </a:p>
        </p:txBody>
      </p:sp>
    </p:spTree>
    <p:extLst>
      <p:ext uri="{BB962C8B-B14F-4D97-AF65-F5344CB8AC3E}">
        <p14:creationId xmlns:p14="http://schemas.microsoft.com/office/powerpoint/2010/main" val="3135901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insights.moveguides.com/wp-content/uploads/2013/07/Gen-Y-Tech.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14252"/>
          <a:stretch/>
        </p:blipFill>
        <p:spPr bwMode="auto">
          <a:xfrm>
            <a:off x="0" y="992450"/>
            <a:ext cx="9144000" cy="58655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992450"/>
            <a:ext cx="9144000" cy="58773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1" y="0"/>
            <a:ext cx="7469945" cy="954741"/>
          </a:xfrm>
        </p:spPr>
        <p:txBody>
          <a:bodyPr/>
          <a:lstStyle/>
          <a:p>
            <a:r>
              <a:rPr lang="en-IE" dirty="0" smtClean="0"/>
              <a:t>Phone System Used in Business  </a:t>
            </a:r>
            <a:endParaRPr lang="en-GB" dirty="0"/>
          </a:p>
        </p:txBody>
      </p:sp>
      <p:sp>
        <p:nvSpPr>
          <p:cNvPr id="63" name="TextBox 62"/>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15432600"/>
              </p:ext>
            </p:extLst>
          </p:nvPr>
        </p:nvGraphicFramePr>
        <p:xfrm>
          <a:off x="172986" y="2152698"/>
          <a:ext cx="1828807" cy="3705176"/>
        </p:xfrm>
        <a:graphic>
          <a:graphicData uri="http://schemas.openxmlformats.org/drawingml/2006/table">
            <a:tbl>
              <a:tblPr firstRow="1" bandRow="1">
                <a:tableStyleId>{2D5ABB26-0587-4C30-8999-92F81FD0307C}</a:tableStyleId>
              </a:tblPr>
              <a:tblGrid>
                <a:gridCol w="1828807"/>
              </a:tblGrid>
              <a:tr h="619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Standard telephone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4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Mobile phones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9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On premise phone system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9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VOIP phone – Skype etc.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9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Hosted on cloud phone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4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b="1" dirty="0" smtClean="0"/>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Rectangle 15"/>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337627" y="6052457"/>
            <a:ext cx="8468748" cy="738664"/>
          </a:xfrm>
          <a:prstGeom prst="rect">
            <a:avLst/>
          </a:prstGeom>
          <a:noFill/>
        </p:spPr>
        <p:txBody>
          <a:bodyPr wrap="square" rtlCol="0">
            <a:spAutoFit/>
          </a:bodyPr>
          <a:lstStyle/>
          <a:p>
            <a:pPr algn="ctr">
              <a:defRPr/>
            </a:pPr>
            <a:r>
              <a:rPr lang="en-IE" sz="1400" dirty="0"/>
              <a:t>Those in Dublin are most likely to have an on-premise phone system (29%) while this is considerably less popular in other regions. Similarly 26% of Dublin SMEs say they use VOIP which is much lower elsewhere.</a:t>
            </a:r>
            <a:endParaRPr lang="en-GB" sz="1400" dirty="0"/>
          </a:p>
        </p:txBody>
      </p:sp>
      <p:cxnSp>
        <p:nvCxnSpPr>
          <p:cNvPr id="18" name="Straight Connector 17"/>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3599533337"/>
              </p:ext>
            </p:extLst>
          </p:nvPr>
        </p:nvGraphicFramePr>
        <p:xfrm>
          <a:off x="2236575" y="1347814"/>
          <a:ext cx="6561438" cy="4471722"/>
        </p:xfrm>
        <a:graphic>
          <a:graphicData uri="http://schemas.openxmlformats.org/drawingml/2006/table">
            <a:tbl>
              <a:tblPr firstRow="1" bandRow="1">
                <a:tableStyleId>{073A0DAA-6AF3-43AB-8588-CEC1D06C72B9}</a:tableStyleId>
              </a:tblPr>
              <a:tblGrid>
                <a:gridCol w="820180"/>
                <a:gridCol w="820180"/>
                <a:gridCol w="820180"/>
                <a:gridCol w="820180"/>
                <a:gridCol w="820180"/>
                <a:gridCol w="823800"/>
                <a:gridCol w="816558"/>
                <a:gridCol w="820180"/>
              </a:tblGrid>
              <a:tr h="662673">
                <a:tc>
                  <a:txBody>
                    <a:bodyPr/>
                    <a:lstStyle/>
                    <a:p>
                      <a:pPr algn="ctr" rtl="0" fontAlgn="ctr"/>
                      <a:r>
                        <a:rPr lang="en-GB" sz="1400" b="1" i="0" u="none" strike="noStrike" dirty="0">
                          <a:solidFill>
                            <a:schemeClr val="bg1"/>
                          </a:solidFill>
                          <a:effectLst/>
                          <a:latin typeface="Arial"/>
                        </a:rPr>
                        <a:t>North (n=75)</a:t>
                      </a:r>
                    </a:p>
                  </a:txBody>
                  <a:tcPr marL="0" marR="0" marT="0" marB="36000" anchor="b">
                    <a:solidFill>
                      <a:srgbClr val="A3BA7E"/>
                    </a:solidFill>
                  </a:tcPr>
                </a:tc>
                <a:tc>
                  <a:txBody>
                    <a:bodyPr/>
                    <a:lstStyle/>
                    <a:p>
                      <a:pPr algn="ctr" rtl="0" fontAlgn="ctr"/>
                      <a:r>
                        <a:rPr lang="en-GB" sz="1400" b="1" i="0" u="none" strike="noStrike" dirty="0">
                          <a:solidFill>
                            <a:schemeClr val="bg1"/>
                          </a:solidFill>
                          <a:effectLst/>
                          <a:latin typeface="Arial"/>
                        </a:rPr>
                        <a:t>West (n=75)</a:t>
                      </a:r>
                    </a:p>
                  </a:txBody>
                  <a:tcPr marL="0" marR="0" marT="0" marB="36000" anchor="b">
                    <a:solidFill>
                      <a:srgbClr val="92C3B2"/>
                    </a:solidFill>
                  </a:tcPr>
                </a:tc>
                <a:tc>
                  <a:txBody>
                    <a:bodyPr/>
                    <a:lstStyle/>
                    <a:p>
                      <a:pPr algn="ctr" rtl="0" fontAlgn="ctr"/>
                      <a:r>
                        <a:rPr lang="en-GB" sz="1400" b="1" i="0" u="none" strike="noStrike" dirty="0">
                          <a:solidFill>
                            <a:schemeClr val="bg1"/>
                          </a:solidFill>
                          <a:effectLst/>
                          <a:latin typeface="Arial"/>
                        </a:rPr>
                        <a:t>Mid-West (n=75)</a:t>
                      </a:r>
                    </a:p>
                  </a:txBody>
                  <a:tcPr marL="0" marR="0" marT="0" marB="36000" anchor="b">
                    <a:solidFill>
                      <a:srgbClr val="B9D3A0"/>
                    </a:solidFill>
                  </a:tcPr>
                </a:tc>
                <a:tc>
                  <a:txBody>
                    <a:bodyPr/>
                    <a:lstStyle/>
                    <a:p>
                      <a:pPr algn="ctr" rtl="0" fontAlgn="ctr"/>
                      <a:r>
                        <a:rPr lang="en-GB" sz="1400" b="1" i="0" u="none" strike="noStrike" dirty="0">
                          <a:solidFill>
                            <a:schemeClr val="bg1"/>
                          </a:solidFill>
                          <a:effectLst/>
                          <a:latin typeface="Arial"/>
                        </a:rPr>
                        <a:t>South West (n=75)</a:t>
                      </a:r>
                    </a:p>
                  </a:txBody>
                  <a:tcPr marL="0" marR="0" marT="0" marB="36000" anchor="b">
                    <a:solidFill>
                      <a:srgbClr val="FFA980"/>
                    </a:solidFill>
                  </a:tcPr>
                </a:tc>
                <a:tc>
                  <a:txBody>
                    <a:bodyPr/>
                    <a:lstStyle/>
                    <a:p>
                      <a:pPr algn="ctr" rtl="0" fontAlgn="ctr"/>
                      <a:r>
                        <a:rPr lang="en-GB" sz="1800" b="1" i="0" u="none" strike="noStrike" dirty="0">
                          <a:solidFill>
                            <a:srgbClr val="FF0000"/>
                          </a:solidFill>
                          <a:effectLst/>
                          <a:latin typeface="Arial"/>
                        </a:rPr>
                        <a:t>South East (n=75)</a:t>
                      </a:r>
                    </a:p>
                  </a:txBody>
                  <a:tcPr marL="0" marR="0" marT="0" marB="36000" anchor="b">
                    <a:solidFill>
                      <a:srgbClr val="FBFF53"/>
                    </a:solidFill>
                  </a:tcPr>
                </a:tc>
                <a:tc>
                  <a:txBody>
                    <a:bodyPr/>
                    <a:lstStyle/>
                    <a:p>
                      <a:pPr algn="ctr" rtl="0" fontAlgn="ctr"/>
                      <a:r>
                        <a:rPr lang="en-GB" sz="1400" b="1" i="0" u="none" strike="noStrike" dirty="0">
                          <a:solidFill>
                            <a:schemeClr val="bg1"/>
                          </a:solidFill>
                          <a:effectLst/>
                          <a:latin typeface="Arial"/>
                        </a:rPr>
                        <a:t>Midland (n=75)</a:t>
                      </a:r>
                    </a:p>
                  </a:txBody>
                  <a:tcPr marL="0" marR="0" marT="0" marB="36000" anchor="b">
                    <a:solidFill>
                      <a:srgbClr val="D3BFA5"/>
                    </a:solidFill>
                  </a:tcPr>
                </a:tc>
                <a:tc>
                  <a:txBody>
                    <a:bodyPr/>
                    <a:lstStyle/>
                    <a:p>
                      <a:pPr marL="0" algn="ctr" defTabSz="914400" rtl="0" eaLnBrk="1" fontAlgn="ctr" latinLnBrk="0" hangingPunct="1"/>
                      <a:r>
                        <a:rPr lang="en-GB" sz="1400" b="1" i="0" u="none" strike="noStrike" kern="1200" dirty="0">
                          <a:solidFill>
                            <a:schemeClr val="bg1"/>
                          </a:solidFill>
                          <a:effectLst/>
                          <a:latin typeface="Arial"/>
                          <a:ea typeface="+mn-ea"/>
                          <a:cs typeface="+mn-cs"/>
                        </a:rPr>
                        <a:t>Mid-East (n=75)</a:t>
                      </a:r>
                    </a:p>
                  </a:txBody>
                  <a:tcPr marL="0" marR="0" marT="0" marB="36000" anchor="b">
                    <a:solidFill>
                      <a:srgbClr val="C69FBB"/>
                    </a:solidFill>
                  </a:tcPr>
                </a:tc>
                <a:tc>
                  <a:txBody>
                    <a:bodyPr/>
                    <a:lstStyle/>
                    <a:p>
                      <a:pPr marL="0" algn="ctr" defTabSz="914400" rtl="0" eaLnBrk="1" fontAlgn="ctr" latinLnBrk="0" hangingPunct="1"/>
                      <a:r>
                        <a:rPr lang="en-GB" sz="1400" b="1" i="0" u="none" strike="noStrike" kern="1200" dirty="0">
                          <a:solidFill>
                            <a:schemeClr val="bg1"/>
                          </a:solidFill>
                          <a:effectLst/>
                          <a:latin typeface="Arial"/>
                          <a:ea typeface="+mn-ea"/>
                          <a:cs typeface="+mn-cs"/>
                        </a:rPr>
                        <a:t>Dublin (n=75)</a:t>
                      </a:r>
                    </a:p>
                  </a:txBody>
                  <a:tcPr marL="0" marR="0" marT="0" marB="36000" anchor="b">
                    <a:solidFill>
                      <a:srgbClr val="A0C7CF"/>
                    </a:solidFill>
                  </a:tcPr>
                </a:tc>
              </a:tr>
              <a:tr h="602127">
                <a:tc>
                  <a:txBody>
                    <a:bodyPr/>
                    <a:lstStyle/>
                    <a:p>
                      <a:pPr algn="ctr"/>
                      <a:r>
                        <a:rPr lang="en-GB" sz="1200" b="1" dirty="0" smtClean="0"/>
                        <a:t>91%</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80%</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88%</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79%</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90%</a:t>
                      </a:r>
                      <a:endParaRPr lang="en-GB" sz="1400" b="1" dirty="0"/>
                    </a:p>
                  </a:txBody>
                  <a:tcPr anchor="ctr">
                    <a:solidFill>
                      <a:srgbClr val="FFFF00"/>
                    </a:solidFill>
                  </a:tcPr>
                </a:tc>
                <a:tc>
                  <a:txBody>
                    <a:bodyPr/>
                    <a:lstStyle/>
                    <a:p>
                      <a:pPr algn="ctr"/>
                      <a:r>
                        <a:rPr lang="en-GB" sz="1200" b="1" dirty="0" smtClean="0"/>
                        <a:t>92%</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86%</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65%</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602127">
                <a:tc>
                  <a:txBody>
                    <a:bodyPr/>
                    <a:lstStyle/>
                    <a:p>
                      <a:pPr algn="ctr"/>
                      <a:r>
                        <a:rPr lang="en-GB" sz="1200" b="1" dirty="0" smtClean="0"/>
                        <a:t>69%</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70%</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83%</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69%</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72%</a:t>
                      </a:r>
                      <a:endParaRPr lang="en-GB" sz="1400" b="1" dirty="0"/>
                    </a:p>
                  </a:txBody>
                  <a:tcPr anchor="ctr">
                    <a:solidFill>
                      <a:srgbClr val="FFFF00"/>
                    </a:solidFill>
                  </a:tcPr>
                </a:tc>
                <a:tc>
                  <a:txBody>
                    <a:bodyPr/>
                    <a:lstStyle/>
                    <a:p>
                      <a:pPr algn="ctr"/>
                      <a:r>
                        <a:rPr lang="en-GB" sz="1200" b="1" dirty="0" smtClean="0"/>
                        <a:t>78%</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76%</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87%</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602127">
                <a:tc>
                  <a:txBody>
                    <a:bodyPr/>
                    <a:lstStyle/>
                    <a:p>
                      <a:pPr algn="ctr"/>
                      <a:r>
                        <a:rPr lang="en-GB" sz="1200" b="1" dirty="0" smtClean="0"/>
                        <a:t>7%</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15%</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9%</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14%</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6%</a:t>
                      </a:r>
                      <a:endParaRPr lang="en-GB" sz="1400" b="1" dirty="0"/>
                    </a:p>
                  </a:txBody>
                  <a:tcPr anchor="ctr">
                    <a:solidFill>
                      <a:srgbClr val="FFFF00"/>
                    </a:solidFill>
                  </a:tcPr>
                </a:tc>
                <a:tc>
                  <a:txBody>
                    <a:bodyPr/>
                    <a:lstStyle/>
                    <a:p>
                      <a:pPr algn="ctr"/>
                      <a:r>
                        <a:rPr lang="en-GB" sz="1200" b="1" dirty="0" smtClean="0"/>
                        <a:t>11%</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17%</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29%</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602127">
                <a:tc>
                  <a:txBody>
                    <a:bodyPr/>
                    <a:lstStyle/>
                    <a:p>
                      <a:pPr algn="ctr"/>
                      <a:r>
                        <a:rPr lang="en-GB" sz="1200" b="1" dirty="0" smtClean="0"/>
                        <a:t>2%</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1%</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8%</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8%</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200" b="1" dirty="0" smtClean="0"/>
                        <a:t>-</a:t>
                      </a:r>
                      <a:endParaRPr lang="en-GB" sz="1200" b="1" dirty="0"/>
                    </a:p>
                  </a:txBody>
                  <a:tcPr anchor="ctr">
                    <a:solidFill>
                      <a:srgbClr val="FFFF00"/>
                    </a:solidFill>
                  </a:tcPr>
                </a:tc>
                <a:tc>
                  <a:txBody>
                    <a:bodyPr/>
                    <a:lstStyle/>
                    <a:p>
                      <a:pPr algn="ctr"/>
                      <a:r>
                        <a:rPr lang="en-GB" sz="1200" b="1" dirty="0" smtClean="0"/>
                        <a:t>3%</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6%</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26%</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602127">
                <a:tc>
                  <a:txBody>
                    <a:bodyPr/>
                    <a:lstStyle/>
                    <a:p>
                      <a:pPr algn="ctr"/>
                      <a:r>
                        <a:rPr lang="en-GB" sz="1200" b="1" dirty="0" smtClean="0"/>
                        <a:t>-</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1%</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2%</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3%</a:t>
                      </a:r>
                      <a:endParaRPr lang="en-GB" sz="1400" b="1" dirty="0"/>
                    </a:p>
                  </a:txBody>
                  <a:tcPr anchor="ctr">
                    <a:solidFill>
                      <a:srgbClr val="FFFF00"/>
                    </a:solidFill>
                  </a:tcPr>
                </a:tc>
                <a:tc>
                  <a:txBody>
                    <a:bodyPr/>
                    <a:lstStyle/>
                    <a:p>
                      <a:pPr algn="ctr"/>
                      <a:r>
                        <a:rPr lang="en-GB" sz="1200" b="1" dirty="0" smtClean="0"/>
                        <a:t>2%</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6%</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14%</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602127">
                <a:tc>
                  <a:txBody>
                    <a:bodyPr/>
                    <a:lstStyle/>
                    <a:p>
                      <a:pPr algn="ctr"/>
                      <a:r>
                        <a:rPr lang="en-GB" sz="1200" b="1" dirty="0" smtClean="0"/>
                        <a:t>-</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200" b="1" dirty="0" smtClean="0"/>
                        <a:t>-</a:t>
                      </a:r>
                      <a:endParaRPr lang="en-GB" sz="1200" b="1" dirty="0"/>
                    </a:p>
                  </a:txBody>
                  <a:tcPr anchor="ctr">
                    <a:solidFill>
                      <a:srgbClr val="FFFF00"/>
                    </a:solidFill>
                  </a:tcPr>
                </a:tc>
                <a:tc>
                  <a:txBody>
                    <a:bodyPr/>
                    <a:lstStyle/>
                    <a:p>
                      <a:pPr algn="ctr"/>
                      <a:r>
                        <a:rPr lang="en-GB" sz="1200" b="1" dirty="0" smtClean="0"/>
                        <a:t>-</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3%</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864723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images.bwbx.io/cms/2012-08-07/0807_CEO_Main_Cloud_630x3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04"/>
          <a:stretch/>
        </p:blipFill>
        <p:spPr bwMode="auto">
          <a:xfrm>
            <a:off x="0" y="0"/>
            <a:ext cx="9144000" cy="58455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97" y="5749872"/>
            <a:ext cx="9143999" cy="115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545434" y="6000758"/>
            <a:ext cx="8598566" cy="553998"/>
          </a:xfrm>
          <a:prstGeom prst="rect">
            <a:avLst/>
          </a:prstGeom>
          <a:noFill/>
        </p:spPr>
        <p:txBody>
          <a:bodyPr wrap="square" rtlCol="0" anchor="ctr">
            <a:spAutoFit/>
          </a:bodyPr>
          <a:lstStyle/>
          <a:p>
            <a:pPr algn="r">
              <a:defRPr/>
            </a:pPr>
            <a:r>
              <a:rPr lang="en-GB" sz="3000" dirty="0">
                <a:cs typeface="Arial" charset="0"/>
              </a:rPr>
              <a:t>Section </a:t>
            </a:r>
            <a:r>
              <a:rPr lang="en-GB" sz="3000" dirty="0" smtClean="0">
                <a:cs typeface="Arial" charset="0"/>
              </a:rPr>
              <a:t>4: </a:t>
            </a:r>
            <a:r>
              <a:rPr lang="en-GB" sz="2800" dirty="0" smtClean="0">
                <a:cs typeface="Arial" charset="0"/>
              </a:rPr>
              <a:t>Cloud Services</a:t>
            </a:r>
            <a:endParaRPr lang="en-GB" sz="2800" dirty="0">
              <a:cs typeface="Arial" charset="0"/>
            </a:endParaRPr>
          </a:p>
        </p:txBody>
      </p:sp>
      <p:pic>
        <p:nvPicPr>
          <p:cNvPr id="7" name="Picture 6" descr="amarach rgb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697516"/>
            <a:ext cx="1828798" cy="1160484"/>
          </a:xfrm>
          <a:prstGeom prst="rect">
            <a:avLst/>
          </a:prstGeom>
          <a:noFill/>
          <a:ln>
            <a:noFill/>
          </a:ln>
        </p:spPr>
      </p:pic>
      <p:sp>
        <p:nvSpPr>
          <p:cNvPr id="2" name="AutoShape 4" descr="http://www.techeconomy.it/wp-content/uploads/2014/06/cloud-computing-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68217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mages.bwbx.io/cms/2012-08-07/0807_CEO_Main_Cloud_630x3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04"/>
          <a:stretch/>
        </p:blipFill>
        <p:spPr bwMode="auto">
          <a:xfrm>
            <a:off x="0" y="997415"/>
            <a:ext cx="9144000" cy="4938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0"/>
            <a:ext cx="7329268" cy="954741"/>
          </a:xfrm>
        </p:spPr>
        <p:txBody>
          <a:bodyPr/>
          <a:lstStyle/>
          <a:p>
            <a:r>
              <a:rPr lang="en-IE" dirty="0" smtClean="0"/>
              <a:t>Cloud Service in place</a:t>
            </a:r>
            <a:endParaRPr lang="en-GB" dirty="0"/>
          </a:p>
        </p:txBody>
      </p:sp>
      <p:sp>
        <p:nvSpPr>
          <p:cNvPr id="21" name="Rectangle 20"/>
          <p:cNvSpPr/>
          <p:nvPr/>
        </p:nvSpPr>
        <p:spPr>
          <a:xfrm>
            <a:off x="0" y="997415"/>
            <a:ext cx="9144000" cy="584661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extBox 62"/>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17" name="Rectangle 16"/>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532017" y="6052457"/>
            <a:ext cx="8079968" cy="738664"/>
          </a:xfrm>
          <a:prstGeom prst="rect">
            <a:avLst/>
          </a:prstGeom>
          <a:noFill/>
        </p:spPr>
        <p:txBody>
          <a:bodyPr wrap="square" rtlCol="0">
            <a:spAutoFit/>
          </a:bodyPr>
          <a:lstStyle/>
          <a:p>
            <a:pPr algn="ctr">
              <a:defRPr/>
            </a:pPr>
            <a:r>
              <a:rPr lang="en-IE" sz="1400" dirty="0"/>
              <a:t>SME businesses in Dublin (45%) and the Mid-West – 30% (Clare, Limerick, North Tipp.) are more likely than other to have a staff  cloud system in place. 85% in the North/Border region (Donegal, Sligo, Leitrim, Cavan, Louth, Monaghan) do not use the cloud.</a:t>
            </a:r>
            <a:endParaRPr lang="en-GB" sz="1400" dirty="0"/>
          </a:p>
        </p:txBody>
      </p:sp>
      <p:cxnSp>
        <p:nvCxnSpPr>
          <p:cNvPr id="19" name="Straight Connector 18"/>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289210615"/>
              </p:ext>
            </p:extLst>
          </p:nvPr>
        </p:nvGraphicFramePr>
        <p:xfrm>
          <a:off x="1280159" y="2100514"/>
          <a:ext cx="6786334" cy="1906650"/>
        </p:xfrm>
        <a:graphic>
          <a:graphicData uri="http://schemas.openxmlformats.org/drawingml/2006/table">
            <a:tbl>
              <a:tblPr firstRow="1" bandRow="1">
                <a:tableStyleId>{073A0DAA-6AF3-43AB-8588-CEC1D06C72B9}</a:tableStyleId>
              </a:tblPr>
              <a:tblGrid>
                <a:gridCol w="848292"/>
                <a:gridCol w="848292"/>
                <a:gridCol w="848292"/>
                <a:gridCol w="848292"/>
                <a:gridCol w="848292"/>
                <a:gridCol w="852036"/>
                <a:gridCol w="844546"/>
                <a:gridCol w="848292"/>
              </a:tblGrid>
              <a:tr h="1205379">
                <a:tc>
                  <a:txBody>
                    <a:bodyPr/>
                    <a:lstStyle/>
                    <a:p>
                      <a:pPr algn="ctr" rtl="0" fontAlgn="ctr"/>
                      <a:r>
                        <a:rPr lang="en-GB" sz="1400" b="1" i="0" u="none" strike="noStrike" dirty="0">
                          <a:solidFill>
                            <a:schemeClr val="tx1"/>
                          </a:solidFill>
                          <a:effectLst/>
                          <a:latin typeface="Arial"/>
                        </a:rPr>
                        <a:t>North (n=75)</a:t>
                      </a:r>
                    </a:p>
                  </a:txBody>
                  <a:tcPr marL="0" marR="0" marT="0" marB="36000" anchor="b">
                    <a:solidFill>
                      <a:srgbClr val="A3BA7E"/>
                    </a:solidFill>
                  </a:tcPr>
                </a:tc>
                <a:tc>
                  <a:txBody>
                    <a:bodyPr/>
                    <a:lstStyle/>
                    <a:p>
                      <a:pPr algn="ctr" rtl="0" fontAlgn="ctr"/>
                      <a:r>
                        <a:rPr lang="en-GB" sz="1400" b="1" i="0" u="none" strike="noStrike" dirty="0">
                          <a:solidFill>
                            <a:schemeClr val="tx1"/>
                          </a:solidFill>
                          <a:effectLst/>
                          <a:latin typeface="Arial"/>
                        </a:rPr>
                        <a:t>West (n=75)</a:t>
                      </a:r>
                    </a:p>
                  </a:txBody>
                  <a:tcPr marL="0" marR="0" marT="0" marB="36000" anchor="b">
                    <a:solidFill>
                      <a:srgbClr val="92C3B2"/>
                    </a:solidFill>
                  </a:tcPr>
                </a:tc>
                <a:tc>
                  <a:txBody>
                    <a:bodyPr/>
                    <a:lstStyle/>
                    <a:p>
                      <a:pPr algn="ctr" rtl="0" fontAlgn="ctr"/>
                      <a:r>
                        <a:rPr lang="en-GB" sz="1400" b="1" i="0" u="none" strike="noStrike" dirty="0">
                          <a:solidFill>
                            <a:schemeClr val="tx1"/>
                          </a:solidFill>
                          <a:effectLst/>
                          <a:latin typeface="Arial"/>
                        </a:rPr>
                        <a:t>Mid-West (n=75)</a:t>
                      </a:r>
                    </a:p>
                  </a:txBody>
                  <a:tcPr marL="0" marR="0" marT="0" marB="36000" anchor="b">
                    <a:solidFill>
                      <a:srgbClr val="B9D3A0"/>
                    </a:solidFill>
                  </a:tcPr>
                </a:tc>
                <a:tc>
                  <a:txBody>
                    <a:bodyPr/>
                    <a:lstStyle/>
                    <a:p>
                      <a:pPr algn="ctr" rtl="0" fontAlgn="ctr"/>
                      <a:r>
                        <a:rPr lang="en-GB" sz="1400" b="1" i="0" u="none" strike="noStrike" dirty="0">
                          <a:solidFill>
                            <a:schemeClr val="tx1"/>
                          </a:solidFill>
                          <a:effectLst/>
                          <a:latin typeface="Arial"/>
                        </a:rPr>
                        <a:t>South West (n=75)</a:t>
                      </a:r>
                    </a:p>
                  </a:txBody>
                  <a:tcPr marL="0" marR="0" marT="0" marB="36000" anchor="b">
                    <a:solidFill>
                      <a:srgbClr val="FFA980"/>
                    </a:solidFill>
                  </a:tcPr>
                </a:tc>
                <a:tc>
                  <a:txBody>
                    <a:bodyPr/>
                    <a:lstStyle/>
                    <a:p>
                      <a:pPr algn="ctr" rtl="0" fontAlgn="ctr"/>
                      <a:r>
                        <a:rPr lang="en-GB" sz="1800" b="1" i="0" u="none" strike="noStrike" dirty="0">
                          <a:solidFill>
                            <a:srgbClr val="FF0000"/>
                          </a:solidFill>
                          <a:effectLst/>
                          <a:latin typeface="Arial"/>
                        </a:rPr>
                        <a:t>South East (n=75)</a:t>
                      </a:r>
                    </a:p>
                  </a:txBody>
                  <a:tcPr marL="0" marR="0" marT="0" marB="36000" anchor="b">
                    <a:solidFill>
                      <a:srgbClr val="FFFF00"/>
                    </a:solidFill>
                  </a:tcPr>
                </a:tc>
                <a:tc>
                  <a:txBody>
                    <a:bodyPr/>
                    <a:lstStyle/>
                    <a:p>
                      <a:pPr algn="ctr" rtl="0" fontAlgn="ctr"/>
                      <a:r>
                        <a:rPr lang="en-GB" sz="1400" b="1" i="0" u="none" strike="noStrike" dirty="0">
                          <a:solidFill>
                            <a:schemeClr val="tx1"/>
                          </a:solidFill>
                          <a:effectLst/>
                          <a:latin typeface="Arial"/>
                        </a:rPr>
                        <a:t>Midland (n=75)</a:t>
                      </a:r>
                    </a:p>
                  </a:txBody>
                  <a:tcPr marL="0" marR="0" marT="0" marB="36000" anchor="b">
                    <a:solidFill>
                      <a:srgbClr val="D3BFA5"/>
                    </a:solidFill>
                  </a:tcPr>
                </a:tc>
                <a:tc>
                  <a:txBody>
                    <a:bodyPr/>
                    <a:lstStyle/>
                    <a:p>
                      <a:pPr marL="0" algn="ctr" defTabSz="914400" rtl="0" eaLnBrk="1" fontAlgn="ctr" latinLnBrk="0" hangingPunct="1"/>
                      <a:r>
                        <a:rPr lang="en-GB" sz="1400" b="1" i="0" u="none" strike="noStrike" kern="1200" dirty="0">
                          <a:solidFill>
                            <a:schemeClr val="tx1"/>
                          </a:solidFill>
                          <a:effectLst/>
                          <a:latin typeface="Arial"/>
                          <a:ea typeface="+mn-ea"/>
                          <a:cs typeface="+mn-cs"/>
                        </a:rPr>
                        <a:t>Mid-East (n=75)</a:t>
                      </a:r>
                    </a:p>
                  </a:txBody>
                  <a:tcPr marL="0" marR="0" marT="0" marB="36000" anchor="b">
                    <a:solidFill>
                      <a:srgbClr val="C69FBB"/>
                    </a:solidFill>
                  </a:tcPr>
                </a:tc>
                <a:tc>
                  <a:txBody>
                    <a:bodyPr/>
                    <a:lstStyle/>
                    <a:p>
                      <a:pPr marL="0" algn="ctr" defTabSz="914400" rtl="0" eaLnBrk="1" fontAlgn="ctr" latinLnBrk="0" hangingPunct="1"/>
                      <a:r>
                        <a:rPr lang="en-GB" sz="1400" b="1" i="0" u="none" strike="noStrike" kern="1200" dirty="0">
                          <a:solidFill>
                            <a:schemeClr val="tx1"/>
                          </a:solidFill>
                          <a:effectLst/>
                          <a:latin typeface="Arial"/>
                          <a:ea typeface="+mn-ea"/>
                          <a:cs typeface="+mn-cs"/>
                        </a:rPr>
                        <a:t>Dublin (n=75)</a:t>
                      </a:r>
                    </a:p>
                  </a:txBody>
                  <a:tcPr marL="0" marR="0" marT="0" marB="36000" anchor="b">
                    <a:solidFill>
                      <a:srgbClr val="A0C7CF"/>
                    </a:solidFill>
                  </a:tcPr>
                </a:tc>
              </a:tr>
              <a:tr h="701271">
                <a:tc>
                  <a:txBody>
                    <a:bodyPr/>
                    <a:lstStyle/>
                    <a:p>
                      <a:pPr algn="ctr"/>
                      <a:r>
                        <a:rPr lang="en-GB" sz="1200" b="1" dirty="0" smtClean="0"/>
                        <a:t>14%</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200" b="1" dirty="0" smtClean="0"/>
                        <a:t>23%</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200" b="1" dirty="0" smtClean="0"/>
                        <a:t>30%</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200" b="1" dirty="0" smtClean="0"/>
                        <a:t>26%</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600" b="1" dirty="0" smtClean="0"/>
                        <a:t>18%</a:t>
                      </a:r>
                      <a:endParaRPr lang="en-GB" sz="1600" b="1" dirty="0"/>
                    </a:p>
                  </a:txBody>
                  <a:tcPr anchor="ctr">
                    <a:solidFill>
                      <a:srgbClr val="FFFF00"/>
                    </a:solidFill>
                  </a:tcPr>
                </a:tc>
                <a:tc>
                  <a:txBody>
                    <a:bodyPr/>
                    <a:lstStyle/>
                    <a:p>
                      <a:pPr algn="ctr"/>
                      <a:r>
                        <a:rPr lang="en-GB" sz="1200" b="1" dirty="0" smtClean="0"/>
                        <a:t>15%</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200" b="1" dirty="0" smtClean="0"/>
                        <a:t>21%</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200" b="1" dirty="0" smtClean="0"/>
                        <a:t>45%</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763483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images.bwbx.io/cms/2012-08-07/0807_CEO_Main_Cloud_630x3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04"/>
          <a:stretch/>
        </p:blipFill>
        <p:spPr bwMode="auto">
          <a:xfrm>
            <a:off x="0" y="997415"/>
            <a:ext cx="9144000" cy="4938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IE" dirty="0" smtClean="0"/>
              <a:t>Cloud Solutions Implemented</a:t>
            </a:r>
            <a:endParaRPr lang="en-GB" dirty="0"/>
          </a:p>
        </p:txBody>
      </p:sp>
      <p:sp>
        <p:nvSpPr>
          <p:cNvPr id="16" name="Rectangle 15"/>
          <p:cNvSpPr/>
          <p:nvPr/>
        </p:nvSpPr>
        <p:spPr>
          <a:xfrm>
            <a:off x="0" y="997415"/>
            <a:ext cx="9144000" cy="584661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who have implemented cloud – 155)</a:t>
            </a:r>
            <a:endParaRPr lang="en-GB" altLang="en-US" sz="1200" dirty="0">
              <a:solidFill>
                <a:srgbClr val="000000"/>
              </a:solidFill>
            </a:endParaRPr>
          </a:p>
        </p:txBody>
      </p:sp>
      <p:sp>
        <p:nvSpPr>
          <p:cNvPr id="19" name="Text Box 16"/>
          <p:cNvSpPr txBox="1">
            <a:spLocks noChangeArrowheads="1"/>
          </p:cNvSpPr>
          <p:nvPr/>
        </p:nvSpPr>
        <p:spPr bwMode="auto">
          <a:xfrm>
            <a:off x="6165989" y="1437940"/>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graphicFrame>
        <p:nvGraphicFramePr>
          <p:cNvPr id="20" name="Table 19"/>
          <p:cNvGraphicFramePr>
            <a:graphicFrameLocks noGrp="1"/>
          </p:cNvGraphicFramePr>
          <p:nvPr>
            <p:extLst>
              <p:ext uri="{D42A27DB-BD31-4B8C-83A1-F6EECF244321}">
                <p14:modId xmlns:p14="http://schemas.microsoft.com/office/powerpoint/2010/main" val="1434941967"/>
              </p:ext>
            </p:extLst>
          </p:nvPr>
        </p:nvGraphicFramePr>
        <p:xfrm>
          <a:off x="1559974" y="1624057"/>
          <a:ext cx="3978034" cy="4147210"/>
        </p:xfrm>
        <a:graphic>
          <a:graphicData uri="http://schemas.openxmlformats.org/drawingml/2006/table">
            <a:tbl>
              <a:tblPr firstRow="1" bandRow="1">
                <a:tableStyleId>{2D5ABB26-0587-4C30-8999-92F81FD0307C}</a:tableStyleId>
              </a:tblPr>
              <a:tblGrid>
                <a:gridCol w="3978034"/>
              </a:tblGrid>
              <a:tr h="683138">
                <a:tc>
                  <a:txBody>
                    <a:bodyPr/>
                    <a:lstStyle/>
                    <a:p>
                      <a:pPr algn="l"/>
                      <a:r>
                        <a:rPr lang="en-GB" sz="1400" b="1" dirty="0" smtClean="0">
                          <a:solidFill>
                            <a:schemeClr val="tx1"/>
                          </a:solidFill>
                        </a:rPr>
                        <a:t>Email</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3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Collaboration</a:t>
                      </a:r>
                      <a:r>
                        <a:rPr lang="en-GB" sz="1400" b="1" baseline="0" dirty="0" smtClean="0">
                          <a:solidFill>
                            <a:schemeClr val="tx1"/>
                          </a:solidFill>
                        </a:rPr>
                        <a:t> </a:t>
                      </a:r>
                      <a:r>
                        <a:rPr lang="en-GB" sz="1400" b="1" dirty="0" smtClean="0">
                          <a:solidFill>
                            <a:schemeClr val="tx1"/>
                          </a:solidFill>
                        </a:rPr>
                        <a:t>Sharing documents e.g. project tools/Google</a:t>
                      </a:r>
                      <a:r>
                        <a:rPr lang="en-GB" sz="1400" b="1" baseline="0" dirty="0" smtClean="0">
                          <a:solidFill>
                            <a:schemeClr val="tx1"/>
                          </a:solidFill>
                        </a:rPr>
                        <a:t> docs</a:t>
                      </a:r>
                      <a:endParaRPr lang="en-GB" sz="1400" b="1" dirty="0" smtClean="0">
                        <a:solidFill>
                          <a:schemeClr val="tx1"/>
                        </a:solidFill>
                      </a:endParaRPr>
                    </a:p>
                    <a:p>
                      <a:pPr algn="l"/>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3138">
                <a:tc>
                  <a:txBody>
                    <a:bodyPr/>
                    <a:lstStyle/>
                    <a:p>
                      <a:pPr algn="l"/>
                      <a:r>
                        <a:rPr lang="en-GB" sz="1400" b="1" dirty="0" smtClean="0">
                          <a:solidFill>
                            <a:schemeClr val="tx1"/>
                          </a:solidFill>
                        </a:rPr>
                        <a:t>Existing business applications</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3138">
                <a:tc>
                  <a:txBody>
                    <a:bodyPr/>
                    <a:lstStyle/>
                    <a:p>
                      <a:pPr algn="l"/>
                      <a:r>
                        <a:rPr lang="en-GB" sz="1400" b="1" dirty="0" smtClean="0">
                          <a:solidFill>
                            <a:schemeClr val="tx1"/>
                          </a:solidFill>
                        </a:rPr>
                        <a:t>Customer relations management (CRM)</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3138">
                <a:tc>
                  <a:txBody>
                    <a:bodyPr/>
                    <a:lstStyle/>
                    <a:p>
                      <a:pPr algn="l"/>
                      <a:r>
                        <a:rPr lang="en-GB" sz="1400" b="1" dirty="0" smtClean="0">
                          <a:solidFill>
                            <a:schemeClr val="tx1"/>
                          </a:solidFill>
                        </a:rPr>
                        <a:t>New business applications</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3138">
                <a:tc>
                  <a:txBody>
                    <a:bodyPr/>
                    <a:lstStyle/>
                    <a:p>
                      <a:pPr algn="l"/>
                      <a:r>
                        <a:rPr lang="en-GB" sz="1400" b="1" dirty="0" smtClean="0">
                          <a:solidFill>
                            <a:schemeClr val="tx1"/>
                          </a:solidFill>
                        </a:rPr>
                        <a:t>Don’t know</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2" name="Object 31"/>
          <p:cNvGraphicFramePr>
            <a:graphicFrameLocks noChangeAspect="1"/>
          </p:cNvGraphicFramePr>
          <p:nvPr>
            <p:extLst>
              <p:ext uri="{D42A27DB-BD31-4B8C-83A1-F6EECF244321}">
                <p14:modId xmlns:p14="http://schemas.microsoft.com/office/powerpoint/2010/main" val="1585786099"/>
              </p:ext>
            </p:extLst>
          </p:nvPr>
        </p:nvGraphicFramePr>
        <p:xfrm>
          <a:off x="5754415" y="1552240"/>
          <a:ext cx="2630570" cy="418816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32017" y="6052457"/>
            <a:ext cx="8079968" cy="738664"/>
          </a:xfrm>
          <a:prstGeom prst="rect">
            <a:avLst/>
          </a:prstGeom>
          <a:noFill/>
        </p:spPr>
        <p:txBody>
          <a:bodyPr wrap="square" rtlCol="0">
            <a:spAutoFit/>
          </a:bodyPr>
          <a:lstStyle/>
          <a:p>
            <a:pPr algn="ctr">
              <a:defRPr/>
            </a:pPr>
            <a:r>
              <a:rPr lang="en-IE" sz="1400" dirty="0"/>
              <a:t>Among those who have implemented a cloud solution, two thirds (68%) say this is email related, half (51%) utilise collaboration tools while 40% access existing business applications.</a:t>
            </a:r>
            <a:endParaRPr lang="en-GB" sz="1400" dirty="0"/>
          </a:p>
        </p:txBody>
      </p:sp>
      <p:cxnSp>
        <p:nvCxnSpPr>
          <p:cNvPr id="14" name="Straight Connector 13"/>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73043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images.bwbx.io/cms/2012-08-07/0807_CEO_Main_Cloud_630x3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04"/>
          <a:stretch/>
        </p:blipFill>
        <p:spPr bwMode="auto">
          <a:xfrm>
            <a:off x="0" y="997415"/>
            <a:ext cx="9144000" cy="4938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IE" dirty="0" smtClean="0"/>
              <a:t>Benefits Experienced by Moving to the Cloud</a:t>
            </a:r>
            <a:endParaRPr lang="en-GB" dirty="0"/>
          </a:p>
        </p:txBody>
      </p:sp>
      <p:sp>
        <p:nvSpPr>
          <p:cNvPr id="22" name="Rectangle 21"/>
          <p:cNvSpPr/>
          <p:nvPr/>
        </p:nvSpPr>
        <p:spPr>
          <a:xfrm>
            <a:off x="0" y="997415"/>
            <a:ext cx="9144000" cy="584661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who have implemented cloud – 155)</a:t>
            </a:r>
            <a:endParaRPr lang="en-GB" altLang="en-US" sz="1200" dirty="0">
              <a:solidFill>
                <a:srgbClr val="000000"/>
              </a:solidFill>
            </a:endParaRPr>
          </a:p>
        </p:txBody>
      </p:sp>
      <p:sp>
        <p:nvSpPr>
          <p:cNvPr id="8" name="Text Box 16"/>
          <p:cNvSpPr txBox="1">
            <a:spLocks noChangeArrowheads="1"/>
          </p:cNvSpPr>
          <p:nvPr/>
        </p:nvSpPr>
        <p:spPr bwMode="auto">
          <a:xfrm>
            <a:off x="3863191" y="1437940"/>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graphicFrame>
        <p:nvGraphicFramePr>
          <p:cNvPr id="9" name="Table 8"/>
          <p:cNvGraphicFramePr>
            <a:graphicFrameLocks noGrp="1"/>
          </p:cNvGraphicFramePr>
          <p:nvPr>
            <p:extLst>
              <p:ext uri="{D42A27DB-BD31-4B8C-83A1-F6EECF244321}">
                <p14:modId xmlns:p14="http://schemas.microsoft.com/office/powerpoint/2010/main" val="1520889620"/>
              </p:ext>
            </p:extLst>
          </p:nvPr>
        </p:nvGraphicFramePr>
        <p:xfrm>
          <a:off x="2544375" y="1624062"/>
          <a:ext cx="3978034" cy="4043312"/>
        </p:xfrm>
        <a:graphic>
          <a:graphicData uri="http://schemas.openxmlformats.org/drawingml/2006/table">
            <a:tbl>
              <a:tblPr firstRow="1" bandRow="1">
                <a:tableStyleId>{2D5ABB26-0587-4C30-8999-92F81FD0307C}</a:tableStyleId>
              </a:tblPr>
              <a:tblGrid>
                <a:gridCol w="3978034"/>
              </a:tblGrid>
              <a:tr h="577616">
                <a:tc>
                  <a:txBody>
                    <a:bodyPr/>
                    <a:lstStyle/>
                    <a:p>
                      <a:pPr algn="l"/>
                      <a:r>
                        <a:rPr lang="en-GB" sz="1400" b="1" dirty="0" smtClean="0">
                          <a:solidFill>
                            <a:schemeClr val="tx1"/>
                          </a:solidFill>
                        </a:rPr>
                        <a:t>Remote access to system – mobility</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7616">
                <a:tc>
                  <a:txBody>
                    <a:bodyPr/>
                    <a:lstStyle/>
                    <a:p>
                      <a:pPr algn="l"/>
                      <a:r>
                        <a:rPr lang="en-GB" sz="1400" b="1" dirty="0" smtClean="0">
                          <a:solidFill>
                            <a:schemeClr val="tx1"/>
                          </a:solidFill>
                        </a:rPr>
                        <a:t>Allows staff work from home  – mobility</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7616">
                <a:tc>
                  <a:txBody>
                    <a:bodyPr/>
                    <a:lstStyle/>
                    <a:p>
                      <a:pPr algn="l"/>
                      <a:r>
                        <a:rPr lang="en-GB" sz="1400" b="1" dirty="0" smtClean="0">
                          <a:solidFill>
                            <a:schemeClr val="tx1"/>
                          </a:solidFill>
                        </a:rPr>
                        <a:t>Reduced costs – savings</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7616">
                <a:tc>
                  <a:txBody>
                    <a:bodyPr/>
                    <a:lstStyle/>
                    <a:p>
                      <a:pPr algn="l"/>
                      <a:r>
                        <a:rPr lang="en-GB" sz="1400" b="1" dirty="0" smtClean="0">
                          <a:solidFill>
                            <a:schemeClr val="tx1"/>
                          </a:solidFill>
                        </a:rPr>
                        <a:t>Increased productivity</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7616">
                <a:tc>
                  <a:txBody>
                    <a:bodyPr/>
                    <a:lstStyle/>
                    <a:p>
                      <a:pPr algn="l"/>
                      <a:r>
                        <a:rPr lang="en-GB" sz="1400" b="1" dirty="0" smtClean="0">
                          <a:solidFill>
                            <a:schemeClr val="tx1"/>
                          </a:solidFill>
                        </a:rPr>
                        <a:t>Knowledge</a:t>
                      </a:r>
                      <a:r>
                        <a:rPr lang="en-GB" sz="1400" b="1" baseline="0" dirty="0" smtClean="0">
                          <a:solidFill>
                            <a:schemeClr val="tx1"/>
                          </a:solidFill>
                        </a:rPr>
                        <a:t> that there is a back up online</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7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Increased efficiency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7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Better 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Object 31"/>
          <p:cNvGraphicFramePr>
            <a:graphicFrameLocks noChangeAspect="1"/>
          </p:cNvGraphicFramePr>
          <p:nvPr>
            <p:extLst>
              <p:ext uri="{D42A27DB-BD31-4B8C-83A1-F6EECF244321}">
                <p14:modId xmlns:p14="http://schemas.microsoft.com/office/powerpoint/2010/main" val="3367084410"/>
              </p:ext>
            </p:extLst>
          </p:nvPr>
        </p:nvGraphicFramePr>
        <p:xfrm>
          <a:off x="5966927" y="1552240"/>
          <a:ext cx="2630570" cy="418816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532017" y="6052457"/>
            <a:ext cx="8079968" cy="738664"/>
          </a:xfrm>
          <a:prstGeom prst="rect">
            <a:avLst/>
          </a:prstGeom>
          <a:noFill/>
        </p:spPr>
        <p:txBody>
          <a:bodyPr wrap="square" rtlCol="0">
            <a:spAutoFit/>
          </a:bodyPr>
          <a:lstStyle/>
          <a:p>
            <a:pPr algn="ctr">
              <a:defRPr/>
            </a:pPr>
            <a:r>
              <a:rPr lang="en-IE" sz="1400" dirty="0"/>
              <a:t>The primary benefits of the cloud relate to mobility, i.e. remote access (41%) and allowing staff to work from home (13%). 1-in-8 (11%) also said it results in reduced costs and greater productivity.</a:t>
            </a:r>
            <a:endParaRPr lang="en-GB" sz="1400" dirty="0"/>
          </a:p>
        </p:txBody>
      </p:sp>
      <p:cxnSp>
        <p:nvCxnSpPr>
          <p:cNvPr id="16" name="Straight Connector 15"/>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68035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2" descr="http://images.bwbx.io/cms/2012-08-07/0807_CEO_Main_Cloud_630x35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04"/>
          <a:stretch/>
        </p:blipFill>
        <p:spPr bwMode="auto">
          <a:xfrm>
            <a:off x="0" y="997415"/>
            <a:ext cx="9144000" cy="49386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997415"/>
            <a:ext cx="9144000" cy="584661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1" y="0"/>
            <a:ext cx="7469945" cy="954741"/>
          </a:xfrm>
        </p:spPr>
        <p:txBody>
          <a:bodyPr/>
          <a:lstStyle/>
          <a:p>
            <a:r>
              <a:rPr lang="en-IE" dirty="0" smtClean="0"/>
              <a:t>Main Reasons </a:t>
            </a:r>
            <a:r>
              <a:rPr lang="en-IE" dirty="0"/>
              <a:t>for not Moving to the Cloud </a:t>
            </a:r>
            <a:endParaRPr lang="en-GB" dirty="0"/>
          </a:p>
        </p:txBody>
      </p:sp>
      <p:graphicFrame>
        <p:nvGraphicFramePr>
          <p:cNvPr id="44" name="Table 43"/>
          <p:cNvGraphicFramePr>
            <a:graphicFrameLocks noGrp="1"/>
          </p:cNvGraphicFramePr>
          <p:nvPr>
            <p:extLst>
              <p:ext uri="{D42A27DB-BD31-4B8C-83A1-F6EECF244321}">
                <p14:modId xmlns:p14="http://schemas.microsoft.com/office/powerpoint/2010/main" val="3479853896"/>
              </p:ext>
            </p:extLst>
          </p:nvPr>
        </p:nvGraphicFramePr>
        <p:xfrm>
          <a:off x="-1" y="2014523"/>
          <a:ext cx="2895334" cy="2679089"/>
        </p:xfrm>
        <a:graphic>
          <a:graphicData uri="http://schemas.openxmlformats.org/drawingml/2006/table">
            <a:tbl>
              <a:tblPr firstRow="1" bandRow="1">
                <a:tableStyleId>{2D5ABB26-0587-4C30-8999-92F81FD0307C}</a:tableStyleId>
              </a:tblPr>
              <a:tblGrid>
                <a:gridCol w="2895334"/>
              </a:tblGrid>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Doesn't</a:t>
                      </a:r>
                      <a:r>
                        <a:rPr lang="en-IE" sz="1300" b="1" baseline="0" dirty="0" smtClean="0"/>
                        <a:t> suit our company</a:t>
                      </a:r>
                      <a:endParaRPr lang="en-IE"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Haven't got time to research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Prefer to keep functions in house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Available broadband insufficient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Concerned about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300" b="1" dirty="0" smtClean="0"/>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who have not implemented cloud – 439)</a:t>
            </a:r>
            <a:endParaRPr lang="en-GB" altLang="en-US" sz="1200" dirty="0">
              <a:solidFill>
                <a:srgbClr val="000000"/>
              </a:solidFill>
            </a:endParaRPr>
          </a:p>
        </p:txBody>
      </p:sp>
      <p:sp>
        <p:nvSpPr>
          <p:cNvPr id="12" name="Rectangle 1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248739503"/>
              </p:ext>
            </p:extLst>
          </p:nvPr>
        </p:nvGraphicFramePr>
        <p:xfrm>
          <a:off x="2681417" y="1357301"/>
          <a:ext cx="6425512" cy="3288249"/>
        </p:xfrm>
        <a:graphic>
          <a:graphicData uri="http://schemas.openxmlformats.org/drawingml/2006/table">
            <a:tbl>
              <a:tblPr firstRow="1" bandRow="1">
                <a:tableStyleId>{073A0DAA-6AF3-43AB-8588-CEC1D06C72B9}</a:tableStyleId>
              </a:tblPr>
              <a:tblGrid>
                <a:gridCol w="803189"/>
                <a:gridCol w="741404"/>
                <a:gridCol w="815546"/>
                <a:gridCol w="852617"/>
                <a:gridCol w="803189"/>
                <a:gridCol w="806735"/>
                <a:gridCol w="799643"/>
                <a:gridCol w="803189"/>
              </a:tblGrid>
              <a:tr h="407319">
                <a:tc>
                  <a:txBody>
                    <a:bodyPr/>
                    <a:lstStyle/>
                    <a:p>
                      <a:pPr algn="ctr" rtl="0" fontAlgn="ctr"/>
                      <a:r>
                        <a:rPr lang="en-GB" sz="1100" b="1" i="0" u="none" strike="noStrike" dirty="0">
                          <a:solidFill>
                            <a:schemeClr val="tx1"/>
                          </a:solidFill>
                          <a:effectLst/>
                          <a:latin typeface="Arial"/>
                        </a:rPr>
                        <a:t>North (</a:t>
                      </a:r>
                      <a:r>
                        <a:rPr lang="en-GB" sz="1100" b="1" i="0" u="none" strike="noStrike" dirty="0" smtClean="0">
                          <a:solidFill>
                            <a:schemeClr val="tx1"/>
                          </a:solidFill>
                          <a:effectLst/>
                          <a:latin typeface="Arial"/>
                        </a:rPr>
                        <a:t>n=64)</a:t>
                      </a:r>
                      <a:endParaRPr lang="en-GB" sz="1100" b="1" i="0" u="none" strike="noStrike" dirty="0">
                        <a:solidFill>
                          <a:schemeClr val="tx1"/>
                        </a:solidFill>
                        <a:effectLst/>
                        <a:latin typeface="Arial"/>
                      </a:endParaRPr>
                    </a:p>
                  </a:txBody>
                  <a:tcPr marL="0" marR="0" marT="0" marB="36000" anchor="b">
                    <a:solidFill>
                      <a:srgbClr val="A3BA7E"/>
                    </a:solidFill>
                  </a:tcPr>
                </a:tc>
                <a:tc>
                  <a:txBody>
                    <a:bodyPr/>
                    <a:lstStyle/>
                    <a:p>
                      <a:pPr algn="ctr" rtl="0" fontAlgn="ctr"/>
                      <a:r>
                        <a:rPr lang="en-GB" sz="1100" b="1" i="0" u="none" strike="noStrike" dirty="0">
                          <a:solidFill>
                            <a:schemeClr val="tx1"/>
                          </a:solidFill>
                          <a:effectLst/>
                          <a:latin typeface="Arial"/>
                        </a:rPr>
                        <a:t>West (</a:t>
                      </a:r>
                      <a:r>
                        <a:rPr lang="en-GB" sz="1100" b="1" i="0" u="none" strike="noStrike" dirty="0" smtClean="0">
                          <a:solidFill>
                            <a:schemeClr val="tx1"/>
                          </a:solidFill>
                          <a:effectLst/>
                          <a:latin typeface="Arial"/>
                        </a:rPr>
                        <a:t>n=58)</a:t>
                      </a:r>
                      <a:endParaRPr lang="en-GB" sz="1100" b="1" i="0" u="none" strike="noStrike" dirty="0">
                        <a:solidFill>
                          <a:schemeClr val="tx1"/>
                        </a:solidFill>
                        <a:effectLst/>
                        <a:latin typeface="Arial"/>
                      </a:endParaRPr>
                    </a:p>
                  </a:txBody>
                  <a:tcPr marL="0" marR="0" marT="0" marB="36000" anchor="b">
                    <a:solidFill>
                      <a:srgbClr val="92C3B2"/>
                    </a:solidFill>
                  </a:tcPr>
                </a:tc>
                <a:tc>
                  <a:txBody>
                    <a:bodyPr/>
                    <a:lstStyle/>
                    <a:p>
                      <a:pPr algn="ctr" rtl="0" fontAlgn="ctr"/>
                      <a:r>
                        <a:rPr lang="en-GB" sz="1100" b="1" i="0" u="none" strike="noStrike" dirty="0">
                          <a:solidFill>
                            <a:schemeClr val="tx1"/>
                          </a:solidFill>
                          <a:effectLst/>
                          <a:latin typeface="Arial"/>
                        </a:rPr>
                        <a:t>Mid-West (</a:t>
                      </a:r>
                      <a:r>
                        <a:rPr lang="en-GB" sz="1100" b="1" i="0" u="none" strike="noStrike" dirty="0" smtClean="0">
                          <a:solidFill>
                            <a:schemeClr val="tx1"/>
                          </a:solidFill>
                          <a:effectLst/>
                          <a:latin typeface="Arial"/>
                        </a:rPr>
                        <a:t>n=56)</a:t>
                      </a:r>
                      <a:endParaRPr lang="en-GB" sz="1100" b="1" i="0" u="none" strike="noStrike" dirty="0">
                        <a:solidFill>
                          <a:schemeClr val="tx1"/>
                        </a:solidFill>
                        <a:effectLst/>
                        <a:latin typeface="Arial"/>
                      </a:endParaRPr>
                    </a:p>
                  </a:txBody>
                  <a:tcPr marL="0" marR="0" marT="0" marB="36000" anchor="b">
                    <a:solidFill>
                      <a:srgbClr val="B9D3A0"/>
                    </a:solidFill>
                  </a:tcPr>
                </a:tc>
                <a:tc>
                  <a:txBody>
                    <a:bodyPr/>
                    <a:lstStyle/>
                    <a:p>
                      <a:pPr algn="ctr" rtl="0" fontAlgn="ctr"/>
                      <a:r>
                        <a:rPr lang="en-GB" sz="1100" b="1" i="0" u="none" strike="noStrike" dirty="0">
                          <a:solidFill>
                            <a:schemeClr val="tx1"/>
                          </a:solidFill>
                          <a:effectLst/>
                          <a:latin typeface="Arial"/>
                        </a:rPr>
                        <a:t>South West (</a:t>
                      </a:r>
                      <a:r>
                        <a:rPr lang="en-GB" sz="1100" b="1" i="0" u="none" strike="noStrike" dirty="0" smtClean="0">
                          <a:solidFill>
                            <a:schemeClr val="tx1"/>
                          </a:solidFill>
                          <a:effectLst/>
                          <a:latin typeface="Arial"/>
                        </a:rPr>
                        <a:t>n=54)</a:t>
                      </a:r>
                      <a:endParaRPr lang="en-GB" sz="1100" b="1" i="0" u="none" strike="noStrike" dirty="0">
                        <a:solidFill>
                          <a:schemeClr val="tx1"/>
                        </a:solidFill>
                        <a:effectLst/>
                        <a:latin typeface="Arial"/>
                      </a:endParaRPr>
                    </a:p>
                  </a:txBody>
                  <a:tcPr marL="0" marR="0" marT="0" marB="36000" anchor="b">
                    <a:solidFill>
                      <a:srgbClr val="FFA980"/>
                    </a:solidFill>
                  </a:tcPr>
                </a:tc>
                <a:tc>
                  <a:txBody>
                    <a:bodyPr/>
                    <a:lstStyle/>
                    <a:p>
                      <a:pPr algn="ctr" rtl="0" fontAlgn="ctr"/>
                      <a:r>
                        <a:rPr lang="en-GB" sz="1400" b="1" i="0" u="none" strike="noStrike" dirty="0">
                          <a:solidFill>
                            <a:schemeClr val="tx1"/>
                          </a:solidFill>
                          <a:effectLst/>
                          <a:latin typeface="Arial"/>
                        </a:rPr>
                        <a:t>South East (</a:t>
                      </a:r>
                      <a:r>
                        <a:rPr lang="en-GB" sz="1400" b="1" i="0" u="none" strike="noStrike" dirty="0" smtClean="0">
                          <a:solidFill>
                            <a:schemeClr val="tx1"/>
                          </a:solidFill>
                          <a:effectLst/>
                          <a:latin typeface="Arial"/>
                        </a:rPr>
                        <a:t>n=62)</a:t>
                      </a:r>
                      <a:endParaRPr lang="en-GB" sz="1400" b="1" i="0" u="none" strike="noStrike" dirty="0">
                        <a:solidFill>
                          <a:schemeClr val="tx1"/>
                        </a:solidFill>
                        <a:effectLst/>
                        <a:latin typeface="Arial"/>
                      </a:endParaRPr>
                    </a:p>
                  </a:txBody>
                  <a:tcPr marL="0" marR="0" marT="0" marB="36000" anchor="b">
                    <a:solidFill>
                      <a:srgbClr val="FBFF53"/>
                    </a:solidFill>
                  </a:tcPr>
                </a:tc>
                <a:tc>
                  <a:txBody>
                    <a:bodyPr/>
                    <a:lstStyle/>
                    <a:p>
                      <a:pPr algn="ctr" rtl="0" fontAlgn="ctr"/>
                      <a:r>
                        <a:rPr lang="en-GB" sz="1100" b="1" i="0" u="none" strike="noStrike" dirty="0">
                          <a:solidFill>
                            <a:schemeClr val="tx1"/>
                          </a:solidFill>
                          <a:effectLst/>
                          <a:latin typeface="Arial"/>
                        </a:rPr>
                        <a:t>Midland (</a:t>
                      </a:r>
                      <a:r>
                        <a:rPr lang="en-GB" sz="1100" b="1" i="0" u="none" strike="noStrike" dirty="0" smtClean="0">
                          <a:solidFill>
                            <a:schemeClr val="tx1"/>
                          </a:solidFill>
                          <a:effectLst/>
                          <a:latin typeface="Arial"/>
                        </a:rPr>
                        <a:t>n=63)</a:t>
                      </a:r>
                      <a:endParaRPr lang="en-GB" sz="1100" b="1" i="0" u="none" strike="noStrike" dirty="0">
                        <a:solidFill>
                          <a:schemeClr val="tx1"/>
                        </a:solidFill>
                        <a:effectLst/>
                        <a:latin typeface="Arial"/>
                      </a:endParaRPr>
                    </a:p>
                  </a:txBody>
                  <a:tcPr marL="0" marR="0" marT="0" marB="36000" anchor="b">
                    <a:solidFill>
                      <a:srgbClr val="D3BFA5"/>
                    </a:solidFill>
                  </a:tcPr>
                </a:tc>
                <a:tc>
                  <a:txBody>
                    <a:bodyPr/>
                    <a:lstStyle/>
                    <a:p>
                      <a:pPr algn="ctr" rtl="0" fontAlgn="ctr"/>
                      <a:r>
                        <a:rPr lang="en-GB" sz="1100" b="1" i="0" u="none" strike="noStrike" dirty="0">
                          <a:solidFill>
                            <a:schemeClr val="tx1"/>
                          </a:solidFill>
                          <a:effectLst/>
                          <a:latin typeface="Arial"/>
                        </a:rPr>
                        <a:t>Mid-East (</a:t>
                      </a:r>
                      <a:r>
                        <a:rPr lang="en-GB" sz="1100" b="1" i="0" u="none" strike="noStrike" dirty="0" smtClean="0">
                          <a:solidFill>
                            <a:schemeClr val="tx1"/>
                          </a:solidFill>
                          <a:effectLst/>
                          <a:latin typeface="Arial"/>
                        </a:rPr>
                        <a:t>n=54)</a:t>
                      </a:r>
                      <a:endParaRPr lang="en-GB" sz="1100" b="1" i="0" u="none" strike="noStrike" dirty="0">
                        <a:solidFill>
                          <a:schemeClr val="tx1"/>
                        </a:solidFill>
                        <a:effectLst/>
                        <a:latin typeface="Arial"/>
                      </a:endParaRPr>
                    </a:p>
                  </a:txBody>
                  <a:tcPr marL="0" marR="0" marT="0" marB="36000" anchor="b">
                    <a:solidFill>
                      <a:srgbClr val="C69FBB"/>
                    </a:solidFill>
                  </a:tcPr>
                </a:tc>
                <a:tc>
                  <a:txBody>
                    <a:bodyPr/>
                    <a:lstStyle/>
                    <a:p>
                      <a:pPr algn="ctr" rtl="0" fontAlgn="ctr"/>
                      <a:r>
                        <a:rPr lang="en-GB" sz="1100" b="1" i="0" u="none" strike="noStrike" dirty="0">
                          <a:solidFill>
                            <a:schemeClr val="tx1"/>
                          </a:solidFill>
                          <a:effectLst/>
                          <a:latin typeface="Arial"/>
                        </a:rPr>
                        <a:t>Dublin (</a:t>
                      </a:r>
                      <a:r>
                        <a:rPr lang="en-GB" sz="1100" b="1" i="0" u="none" strike="noStrike" dirty="0" smtClean="0">
                          <a:solidFill>
                            <a:schemeClr val="tx1"/>
                          </a:solidFill>
                          <a:effectLst/>
                          <a:latin typeface="Arial"/>
                        </a:rPr>
                        <a:t>n=34)</a:t>
                      </a:r>
                      <a:endParaRPr lang="en-GB" sz="1100" b="1" i="0" u="none" strike="noStrike" dirty="0">
                        <a:solidFill>
                          <a:schemeClr val="tx1"/>
                        </a:solidFill>
                        <a:effectLst/>
                        <a:latin typeface="Arial"/>
                      </a:endParaRPr>
                    </a:p>
                  </a:txBody>
                  <a:tcPr marL="0" marR="0" marT="0" marB="36000" anchor="b">
                    <a:solidFill>
                      <a:srgbClr val="A0C7CF"/>
                    </a:solidFill>
                  </a:tcPr>
                </a:tc>
              </a:tr>
              <a:tr h="373167">
                <a:tc>
                  <a:txBody>
                    <a:bodyPr/>
                    <a:lstStyle/>
                    <a:p>
                      <a:pPr algn="ctr"/>
                      <a:r>
                        <a:rPr lang="en-GB" sz="1100" b="1" dirty="0" smtClean="0"/>
                        <a:t>60%</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65%</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64%</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53%</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63%</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GB" sz="1100" b="1" dirty="0" smtClean="0"/>
                        <a:t>65%</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62%</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32%</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GB" sz="1100" b="1" dirty="0" smtClean="0"/>
                        <a:t>9%</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10%</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12%</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15%</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8%</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GB" sz="1100" b="1" dirty="0" smtClean="0"/>
                        <a:t>10%</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16%</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GB" sz="1100" b="1" dirty="0" smtClean="0"/>
                        <a:t>6%</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8%</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8%</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6%</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7%</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GB" sz="1100" b="1" dirty="0" smtClean="0"/>
                        <a:t>10%</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7%</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GB" sz="1100" b="1" dirty="0" smtClean="0"/>
                        <a:t>6%</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11%</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12%</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10%</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4%</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2%</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GB" sz="1100" b="1" dirty="0" smtClean="0"/>
                        <a:t>1%</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2%</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5%</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6%</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GB" sz="1100" b="1" dirty="0" smtClean="0"/>
                        <a:t>10%</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17%</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GB" sz="1100" b="1" dirty="0" smtClean="0"/>
                        <a:t>9%</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3%</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2%</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6%</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3%</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IE" sz="1100" b="1" dirty="0" smtClean="0"/>
                        <a:t>-</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11%</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GB" sz="1100" b="1" dirty="0" smtClean="0"/>
                        <a:t>9%</a:t>
                      </a:r>
                      <a:endParaRPr lang="en-GB" sz="11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GB" sz="1100" b="1" dirty="0" smtClean="0"/>
                        <a:t>8%</a:t>
                      </a:r>
                      <a:endParaRPr lang="en-GB" sz="11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GB" sz="1100" b="1" dirty="0" smtClean="0"/>
                        <a:t>8%</a:t>
                      </a:r>
                      <a:endParaRPr lang="en-GB" sz="11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GB" sz="1100" b="1" dirty="0" smtClean="0"/>
                        <a:t>8%</a:t>
                      </a:r>
                      <a:endParaRPr lang="en-GB" sz="11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GB" sz="1400" b="1" dirty="0" smtClean="0"/>
                        <a:t>8%</a:t>
                      </a:r>
                      <a:endParaRPr lang="en-GB" sz="1400" b="1" dirty="0"/>
                    </a:p>
                  </a:txBody>
                  <a:tcPr anchor="ctr">
                    <a:gradFill flip="none" rotWithShape="1">
                      <a:gsLst>
                        <a:gs pos="0">
                          <a:srgbClr val="FDFF8C">
                            <a:tint val="66000"/>
                            <a:satMod val="160000"/>
                          </a:srgbClr>
                        </a:gs>
                        <a:gs pos="50000">
                          <a:srgbClr val="FDFF8C">
                            <a:tint val="44500"/>
                            <a:satMod val="160000"/>
                          </a:srgbClr>
                        </a:gs>
                        <a:gs pos="100000">
                          <a:srgbClr val="FDFF8C">
                            <a:tint val="23500"/>
                            <a:satMod val="160000"/>
                          </a:srgbClr>
                        </a:gs>
                      </a:gsLst>
                      <a:path path="circle">
                        <a:fillToRect l="50000" t="50000" r="50000" b="50000"/>
                      </a:path>
                      <a:tileRect/>
                    </a:gradFill>
                  </a:tcPr>
                </a:tc>
                <a:tc>
                  <a:txBody>
                    <a:bodyPr/>
                    <a:lstStyle/>
                    <a:p>
                      <a:pPr algn="ctr"/>
                      <a:r>
                        <a:rPr lang="en-GB" sz="1100" b="1" dirty="0" smtClean="0"/>
                        <a:t>4%</a:t>
                      </a:r>
                      <a:endParaRPr lang="en-GB" sz="11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GB" sz="1100" b="1" dirty="0" smtClean="0"/>
                        <a:t>8%</a:t>
                      </a:r>
                      <a:endParaRPr lang="en-GB" sz="11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GB" sz="1100" b="1" dirty="0" smtClean="0"/>
                        <a:t>14%</a:t>
                      </a:r>
                      <a:endParaRPr lang="en-GB" sz="11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335351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auramcgonigle.ie/wp-content/uploads/2013/04/Cork-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2635"/>
            <a:ext cx="9144000" cy="58853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962526"/>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46" name="Text Placeholder 4"/>
          <p:cNvSpPr>
            <a:spLocks noGrp="1"/>
          </p:cNvSpPr>
          <p:nvPr>
            <p:ph type="body" idx="1"/>
          </p:nvPr>
        </p:nvSpPr>
        <p:spPr>
          <a:xfrm>
            <a:off x="933450" y="3141192"/>
            <a:ext cx="7620000" cy="3179929"/>
          </a:xfrm>
        </p:spPr>
        <p:txBody>
          <a:bodyPr>
            <a:noAutofit/>
          </a:bodyPr>
          <a:lstStyle/>
          <a:p>
            <a:pPr>
              <a:spcBef>
                <a:spcPct val="0"/>
              </a:spcBef>
            </a:pPr>
            <a:r>
              <a:rPr lang="en-IE" sz="1600" dirty="0" smtClean="0">
                <a:latin typeface="Arial" charset="0"/>
                <a:cs typeface="Arial" charset="0"/>
              </a:rPr>
              <a:t>A telephone survey : </a:t>
            </a:r>
            <a:r>
              <a:rPr lang="en-IE" sz="2000" dirty="0" smtClean="0">
                <a:latin typeface="Arial" charset="0"/>
                <a:cs typeface="Arial" charset="0"/>
              </a:rPr>
              <a:t>600 Irish SMEs </a:t>
            </a:r>
            <a:r>
              <a:rPr lang="en-IE" sz="1600" dirty="0" smtClean="0">
                <a:latin typeface="Arial" charset="0"/>
                <a:cs typeface="Arial" charset="0"/>
              </a:rPr>
              <a:t>with between 1-50 employees.</a:t>
            </a:r>
          </a:p>
          <a:p>
            <a:pPr>
              <a:spcBef>
                <a:spcPct val="0"/>
              </a:spcBef>
            </a:pPr>
            <a:endParaRPr lang="en-IE" sz="1600" dirty="0">
              <a:latin typeface="Arial" charset="0"/>
              <a:cs typeface="Arial" charset="0"/>
            </a:endParaRPr>
          </a:p>
          <a:p>
            <a:pPr lvl="1">
              <a:spcBef>
                <a:spcPct val="0"/>
              </a:spcBef>
            </a:pPr>
            <a:r>
              <a:rPr lang="en-IE" sz="1600" dirty="0" smtClean="0">
                <a:latin typeface="Arial" charset="0"/>
                <a:cs typeface="Arial" charset="0"/>
              </a:rPr>
              <a:t>Robust </a:t>
            </a:r>
            <a:r>
              <a:rPr lang="en-IE" sz="1600" dirty="0">
                <a:latin typeface="Arial" charset="0"/>
                <a:cs typeface="Arial" charset="0"/>
              </a:rPr>
              <a:t>samples of the </a:t>
            </a:r>
            <a:r>
              <a:rPr lang="en-IE" sz="2000" dirty="0">
                <a:latin typeface="Arial" charset="0"/>
                <a:cs typeface="Arial" charset="0"/>
              </a:rPr>
              <a:t>8 regional authorities </a:t>
            </a:r>
            <a:r>
              <a:rPr lang="en-IE" sz="1600" dirty="0">
                <a:latin typeface="Arial" charset="0"/>
                <a:cs typeface="Arial" charset="0"/>
              </a:rPr>
              <a:t>in Ireland, sample of 75 in each.</a:t>
            </a:r>
          </a:p>
          <a:p>
            <a:pPr marL="0" indent="0">
              <a:spcBef>
                <a:spcPct val="0"/>
              </a:spcBef>
              <a:buNone/>
            </a:pPr>
            <a:endParaRPr lang="en-IE" sz="1600" dirty="0" smtClean="0">
              <a:latin typeface="Arial" charset="0"/>
              <a:cs typeface="Arial" charset="0"/>
            </a:endParaRPr>
          </a:p>
          <a:p>
            <a:pPr>
              <a:spcBef>
                <a:spcPct val="0"/>
              </a:spcBef>
            </a:pPr>
            <a:r>
              <a:rPr lang="en-IE" sz="1600" dirty="0" smtClean="0">
                <a:latin typeface="Arial" charset="0"/>
                <a:cs typeface="Arial" charset="0"/>
              </a:rPr>
              <a:t>Research was concluded in December 2014.</a:t>
            </a:r>
          </a:p>
          <a:p>
            <a:pPr marL="0" indent="0">
              <a:spcBef>
                <a:spcPct val="0"/>
              </a:spcBef>
              <a:buNone/>
            </a:pPr>
            <a:endParaRPr lang="en-IE" sz="1600" dirty="0" smtClean="0">
              <a:latin typeface="Arial" charset="0"/>
              <a:cs typeface="Arial" charset="0"/>
            </a:endParaRPr>
          </a:p>
          <a:p>
            <a:pPr marL="457200" lvl="1" indent="0">
              <a:spcBef>
                <a:spcPct val="0"/>
              </a:spcBef>
              <a:buNone/>
            </a:pPr>
            <a:endParaRPr lang="en-IE" sz="1600" dirty="0" smtClean="0">
              <a:latin typeface="Arial" charset="0"/>
              <a:cs typeface="Arial" charset="0"/>
            </a:endParaRPr>
          </a:p>
        </p:txBody>
      </p:sp>
      <p:sp>
        <p:nvSpPr>
          <p:cNvPr id="47107" name="Rectangle 13"/>
          <p:cNvSpPr>
            <a:spLocks noGrp="1" noChangeArrowheads="1"/>
          </p:cNvSpPr>
          <p:nvPr>
            <p:ph type="title"/>
          </p:nvPr>
        </p:nvSpPr>
        <p:spPr/>
        <p:txBody>
          <a:bodyPr/>
          <a:lstStyle/>
          <a:p>
            <a:r>
              <a:rPr lang="en-US" dirty="0" smtClean="0"/>
              <a:t>A. Methodology</a:t>
            </a:r>
            <a:endParaRPr lang="en-GB" dirty="0" smtClean="0"/>
          </a:p>
        </p:txBody>
      </p:sp>
      <p:pic>
        <p:nvPicPr>
          <p:cNvPr id="1026" name="Picture 2" descr="http://www.surveycrest.com/blog/wp-content/uploads/2013/06/Phone-Survey.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9718" y="1295502"/>
            <a:ext cx="2904564" cy="158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58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00"/>
          <a:stretch/>
        </p:blipFill>
        <p:spPr bwMode="auto">
          <a:xfrm>
            <a:off x="2370310" y="-1"/>
            <a:ext cx="4859512" cy="648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00" r="45533"/>
          <a:stretch/>
        </p:blipFill>
        <p:spPr bwMode="auto">
          <a:xfrm>
            <a:off x="6497167" y="-1"/>
            <a:ext cx="2646833" cy="648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90" t="9200" r="-5001" b="-210"/>
          <a:stretch/>
        </p:blipFill>
        <p:spPr bwMode="auto">
          <a:xfrm>
            <a:off x="0" y="0"/>
            <a:ext cx="3334154" cy="64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497" y="5749872"/>
            <a:ext cx="9143999" cy="115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45434" y="6000758"/>
            <a:ext cx="8598566" cy="553998"/>
          </a:xfrm>
          <a:prstGeom prst="rect">
            <a:avLst/>
          </a:prstGeom>
          <a:noFill/>
        </p:spPr>
        <p:txBody>
          <a:bodyPr wrap="square" rtlCol="0" anchor="ctr">
            <a:spAutoFit/>
          </a:bodyPr>
          <a:lstStyle/>
          <a:p>
            <a:pPr algn="r">
              <a:defRPr/>
            </a:pPr>
            <a:r>
              <a:rPr lang="en-GB" sz="3000" dirty="0">
                <a:cs typeface="Arial" charset="0"/>
              </a:rPr>
              <a:t>Section </a:t>
            </a:r>
            <a:r>
              <a:rPr lang="en-GB" sz="3000" dirty="0" smtClean="0">
                <a:cs typeface="Arial" charset="0"/>
              </a:rPr>
              <a:t>5: </a:t>
            </a:r>
            <a:r>
              <a:rPr lang="en-GB" sz="2800" dirty="0">
                <a:cs typeface="Arial" charset="0"/>
              </a:rPr>
              <a:t>Hosted Voice/VOIP</a:t>
            </a:r>
          </a:p>
        </p:txBody>
      </p:sp>
      <p:pic>
        <p:nvPicPr>
          <p:cNvPr id="13" name="Picture 12" descr="amarach rgb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697516"/>
            <a:ext cx="1828798" cy="1160484"/>
          </a:xfrm>
          <a:prstGeom prst="rect">
            <a:avLst/>
          </a:prstGeom>
          <a:noFill/>
          <a:ln>
            <a:noFill/>
          </a:ln>
        </p:spPr>
      </p:pic>
    </p:spTree>
    <p:extLst>
      <p:ext uri="{BB962C8B-B14F-4D97-AF65-F5344CB8AC3E}">
        <p14:creationId xmlns:p14="http://schemas.microsoft.com/office/powerpoint/2010/main" val="3647147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90"/>
          <a:stretch/>
        </p:blipFill>
        <p:spPr bwMode="auto">
          <a:xfrm>
            <a:off x="0" y="989350"/>
            <a:ext cx="9144000" cy="491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Rectangle 81"/>
          <p:cNvSpPr/>
          <p:nvPr/>
        </p:nvSpPr>
        <p:spPr>
          <a:xfrm>
            <a:off x="0" y="989350"/>
            <a:ext cx="9144000" cy="584661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0" y="0"/>
            <a:ext cx="7315200" cy="954741"/>
          </a:xfrm>
        </p:spPr>
        <p:txBody>
          <a:bodyPr/>
          <a:lstStyle/>
          <a:p>
            <a:r>
              <a:rPr lang="en-IE" dirty="0" smtClean="0"/>
              <a:t>Heard of Hosted Voice/VOIP &amp; Implementation </a:t>
            </a:r>
            <a:endParaRPr lang="en-GB" dirty="0"/>
          </a:p>
        </p:txBody>
      </p:sp>
      <p:sp>
        <p:nvSpPr>
          <p:cNvPr id="45" name="TextBox 44"/>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19" name="Text Box 16"/>
          <p:cNvSpPr txBox="1">
            <a:spLocks noChangeArrowheads="1"/>
          </p:cNvSpPr>
          <p:nvPr/>
        </p:nvSpPr>
        <p:spPr bwMode="auto">
          <a:xfrm>
            <a:off x="2102445" y="212294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cxnSp>
        <p:nvCxnSpPr>
          <p:cNvPr id="4" name="Straight Connector 3"/>
          <p:cNvCxnSpPr/>
          <p:nvPr/>
        </p:nvCxnSpPr>
        <p:spPr>
          <a:xfrm>
            <a:off x="3434229" y="1289161"/>
            <a:ext cx="0" cy="430530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130619" y="1287431"/>
            <a:ext cx="980010" cy="299057"/>
          </a:xfrm>
          <a:prstGeom prst="roundRect">
            <a:avLst/>
          </a:prstGeom>
          <a:ln w="190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5">
                    <a:lumMod val="75000"/>
                  </a:schemeClr>
                </a:solidFill>
              </a:rPr>
              <a:t>1-5 emp.</a:t>
            </a:r>
            <a:endParaRPr lang="en-IE" sz="1400" dirty="0">
              <a:solidFill>
                <a:schemeClr val="accent5">
                  <a:lumMod val="75000"/>
                </a:schemeClr>
              </a:solidFill>
            </a:endParaRPr>
          </a:p>
        </p:txBody>
      </p:sp>
      <p:sp>
        <p:nvSpPr>
          <p:cNvPr id="35" name="Text Box 16"/>
          <p:cNvSpPr txBox="1">
            <a:spLocks noChangeArrowheads="1"/>
          </p:cNvSpPr>
          <p:nvPr/>
        </p:nvSpPr>
        <p:spPr bwMode="auto">
          <a:xfrm>
            <a:off x="4460163" y="212294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5">
                    <a:lumMod val="75000"/>
                  </a:schemeClr>
                </a:solidFill>
              </a:rPr>
              <a:t>%</a:t>
            </a:r>
          </a:p>
        </p:txBody>
      </p:sp>
      <p:sp>
        <p:nvSpPr>
          <p:cNvPr id="38" name="Rounded Rectangle 37"/>
          <p:cNvSpPr/>
          <p:nvPr/>
        </p:nvSpPr>
        <p:spPr>
          <a:xfrm>
            <a:off x="5299019" y="1287431"/>
            <a:ext cx="980010" cy="299057"/>
          </a:xfrm>
          <a:prstGeom prst="roundRect">
            <a:avLst/>
          </a:prstGeom>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1">
                    <a:lumMod val="75000"/>
                  </a:schemeClr>
                </a:solidFill>
              </a:rPr>
              <a:t>6-10 emp.</a:t>
            </a:r>
            <a:endParaRPr lang="en-IE" sz="1400" dirty="0">
              <a:solidFill>
                <a:schemeClr val="accent1">
                  <a:lumMod val="75000"/>
                </a:schemeClr>
              </a:solidFill>
            </a:endParaRPr>
          </a:p>
        </p:txBody>
      </p:sp>
      <p:sp>
        <p:nvSpPr>
          <p:cNvPr id="40" name="Text Box 16"/>
          <p:cNvSpPr txBox="1">
            <a:spLocks noChangeArrowheads="1"/>
          </p:cNvSpPr>
          <p:nvPr/>
        </p:nvSpPr>
        <p:spPr bwMode="auto">
          <a:xfrm>
            <a:off x="5628563" y="212294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1">
                    <a:lumMod val="75000"/>
                  </a:schemeClr>
                </a:solidFill>
              </a:rPr>
              <a:t>%</a:t>
            </a:r>
          </a:p>
        </p:txBody>
      </p:sp>
      <p:sp>
        <p:nvSpPr>
          <p:cNvPr id="41" name="Rounded Rectangle 40"/>
          <p:cNvSpPr/>
          <p:nvPr/>
        </p:nvSpPr>
        <p:spPr>
          <a:xfrm>
            <a:off x="6467419" y="1287431"/>
            <a:ext cx="980010" cy="299057"/>
          </a:xfrm>
          <a:prstGeom prst="roundRect">
            <a:avLst/>
          </a:prstGeom>
          <a:ln w="1905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3">
                    <a:lumMod val="75000"/>
                  </a:schemeClr>
                </a:solidFill>
              </a:rPr>
              <a:t>11-20 emp.</a:t>
            </a:r>
            <a:endParaRPr lang="en-IE" sz="1400" dirty="0">
              <a:solidFill>
                <a:schemeClr val="accent3">
                  <a:lumMod val="75000"/>
                </a:schemeClr>
              </a:solidFill>
            </a:endParaRPr>
          </a:p>
        </p:txBody>
      </p:sp>
      <p:sp>
        <p:nvSpPr>
          <p:cNvPr id="42" name="Text Box 16"/>
          <p:cNvSpPr txBox="1">
            <a:spLocks noChangeArrowheads="1"/>
          </p:cNvSpPr>
          <p:nvPr/>
        </p:nvSpPr>
        <p:spPr bwMode="auto">
          <a:xfrm>
            <a:off x="6796963" y="212294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3">
                    <a:lumMod val="75000"/>
                  </a:schemeClr>
                </a:solidFill>
              </a:rPr>
              <a:t>%</a:t>
            </a:r>
          </a:p>
        </p:txBody>
      </p:sp>
      <p:sp>
        <p:nvSpPr>
          <p:cNvPr id="44" name="Rounded Rectangle 43"/>
          <p:cNvSpPr/>
          <p:nvPr/>
        </p:nvSpPr>
        <p:spPr>
          <a:xfrm>
            <a:off x="7635819" y="1287431"/>
            <a:ext cx="980010" cy="299057"/>
          </a:xfrm>
          <a:prstGeom prst="roundRect">
            <a:avLst/>
          </a:prstGeom>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6">
                    <a:lumMod val="75000"/>
                  </a:schemeClr>
                </a:solidFill>
              </a:rPr>
              <a:t>21-50 emp.</a:t>
            </a:r>
            <a:endParaRPr lang="en-IE" sz="1400" dirty="0">
              <a:solidFill>
                <a:schemeClr val="accent6">
                  <a:lumMod val="75000"/>
                </a:schemeClr>
              </a:solidFill>
            </a:endParaRPr>
          </a:p>
        </p:txBody>
      </p:sp>
      <p:sp>
        <p:nvSpPr>
          <p:cNvPr id="47" name="Text Box 16"/>
          <p:cNvSpPr txBox="1">
            <a:spLocks noChangeArrowheads="1"/>
          </p:cNvSpPr>
          <p:nvPr/>
        </p:nvSpPr>
        <p:spPr bwMode="auto">
          <a:xfrm>
            <a:off x="7965363" y="212294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6">
                    <a:lumMod val="75000"/>
                  </a:schemeClr>
                </a:solidFill>
              </a:rPr>
              <a:t>%</a:t>
            </a:r>
          </a:p>
        </p:txBody>
      </p:sp>
      <p:sp>
        <p:nvSpPr>
          <p:cNvPr id="53" name="TextBox 52"/>
          <p:cNvSpPr txBox="1">
            <a:spLocks noChangeArrowheads="1"/>
          </p:cNvSpPr>
          <p:nvPr/>
        </p:nvSpPr>
        <p:spPr bwMode="auto">
          <a:xfrm>
            <a:off x="1871512" y="1563519"/>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rgbClr val="000000"/>
                </a:solidFill>
              </a:rPr>
              <a:t>(n=400)</a:t>
            </a:r>
            <a:endParaRPr lang="en-GB" altLang="en-US" sz="1200" dirty="0">
              <a:solidFill>
                <a:srgbClr val="000000"/>
              </a:solidFill>
            </a:endParaRPr>
          </a:p>
        </p:txBody>
      </p:sp>
      <p:sp>
        <p:nvSpPr>
          <p:cNvPr id="54" name="Rounded Rectangle 53"/>
          <p:cNvSpPr/>
          <p:nvPr/>
        </p:nvSpPr>
        <p:spPr>
          <a:xfrm>
            <a:off x="1772901" y="1287431"/>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All SMEs</a:t>
            </a:r>
            <a:endParaRPr lang="en-IE" sz="1400" dirty="0"/>
          </a:p>
        </p:txBody>
      </p:sp>
      <p:sp>
        <p:nvSpPr>
          <p:cNvPr id="55" name="TextBox 54"/>
          <p:cNvSpPr txBox="1">
            <a:spLocks noChangeArrowheads="1"/>
          </p:cNvSpPr>
          <p:nvPr/>
        </p:nvSpPr>
        <p:spPr bwMode="auto">
          <a:xfrm>
            <a:off x="4229230" y="1563519"/>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5">
                    <a:lumMod val="75000"/>
                  </a:schemeClr>
                </a:solidFill>
              </a:rPr>
              <a:t>(n=300)</a:t>
            </a:r>
            <a:endParaRPr lang="en-GB" altLang="en-US" sz="1200" dirty="0">
              <a:solidFill>
                <a:schemeClr val="accent5">
                  <a:lumMod val="75000"/>
                </a:schemeClr>
              </a:solidFill>
            </a:endParaRPr>
          </a:p>
        </p:txBody>
      </p:sp>
      <p:sp>
        <p:nvSpPr>
          <p:cNvPr id="56" name="TextBox 55"/>
          <p:cNvSpPr txBox="1">
            <a:spLocks noChangeArrowheads="1"/>
          </p:cNvSpPr>
          <p:nvPr/>
        </p:nvSpPr>
        <p:spPr bwMode="auto">
          <a:xfrm>
            <a:off x="5397630" y="1563519"/>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1">
                    <a:lumMod val="75000"/>
                  </a:schemeClr>
                </a:solidFill>
              </a:rPr>
              <a:t>(n=100)</a:t>
            </a:r>
            <a:endParaRPr lang="en-GB" altLang="en-US" sz="1200" dirty="0">
              <a:solidFill>
                <a:schemeClr val="accent1">
                  <a:lumMod val="75000"/>
                </a:schemeClr>
              </a:solidFill>
            </a:endParaRPr>
          </a:p>
        </p:txBody>
      </p:sp>
      <p:sp>
        <p:nvSpPr>
          <p:cNvPr id="57" name="TextBox 56"/>
          <p:cNvSpPr txBox="1">
            <a:spLocks noChangeArrowheads="1"/>
          </p:cNvSpPr>
          <p:nvPr/>
        </p:nvSpPr>
        <p:spPr bwMode="auto">
          <a:xfrm>
            <a:off x="6566030" y="1563519"/>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3">
                    <a:lumMod val="75000"/>
                  </a:schemeClr>
                </a:solidFill>
              </a:rPr>
              <a:t>(n=100)</a:t>
            </a:r>
            <a:endParaRPr lang="en-GB" altLang="en-US" sz="1200" dirty="0">
              <a:solidFill>
                <a:schemeClr val="accent3">
                  <a:lumMod val="75000"/>
                </a:schemeClr>
              </a:solidFill>
            </a:endParaRPr>
          </a:p>
        </p:txBody>
      </p:sp>
      <p:sp>
        <p:nvSpPr>
          <p:cNvPr id="58" name="TextBox 57"/>
          <p:cNvSpPr txBox="1">
            <a:spLocks noChangeArrowheads="1"/>
          </p:cNvSpPr>
          <p:nvPr/>
        </p:nvSpPr>
        <p:spPr bwMode="auto">
          <a:xfrm>
            <a:off x="7734430" y="1563519"/>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6">
                    <a:lumMod val="75000"/>
                  </a:schemeClr>
                </a:solidFill>
              </a:rPr>
              <a:t>(n=100)</a:t>
            </a:r>
            <a:endParaRPr lang="en-GB" altLang="en-US" sz="1200" dirty="0">
              <a:solidFill>
                <a:schemeClr val="accent6">
                  <a:lumMod val="75000"/>
                </a:schemeClr>
              </a:solidFill>
            </a:endParaRPr>
          </a:p>
        </p:txBody>
      </p:sp>
      <p:sp>
        <p:nvSpPr>
          <p:cNvPr id="33" name="AutoShape 5"/>
          <p:cNvSpPr>
            <a:spLocks noChangeArrowheads="1"/>
          </p:cNvSpPr>
          <p:nvPr/>
        </p:nvSpPr>
        <p:spPr bwMode="auto">
          <a:xfrm>
            <a:off x="364307" y="2417264"/>
            <a:ext cx="1598836"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Implemented</a:t>
            </a:r>
            <a:endParaRPr lang="en-IE" sz="1400" dirty="0"/>
          </a:p>
        </p:txBody>
      </p:sp>
      <p:sp>
        <p:nvSpPr>
          <p:cNvPr id="36" name="AutoShape 5"/>
          <p:cNvSpPr>
            <a:spLocks noChangeArrowheads="1"/>
          </p:cNvSpPr>
          <p:nvPr/>
        </p:nvSpPr>
        <p:spPr bwMode="auto">
          <a:xfrm>
            <a:off x="61021" y="2678490"/>
            <a:ext cx="1902121" cy="427939"/>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Considered &amp; likely </a:t>
            </a:r>
          </a:p>
          <a:p>
            <a:pPr algn="r">
              <a:lnSpc>
                <a:spcPts val="1300"/>
              </a:lnSpc>
            </a:pPr>
            <a:r>
              <a:rPr lang="en-IE" sz="1400" dirty="0" smtClean="0"/>
              <a:t>to implement</a:t>
            </a:r>
            <a:endParaRPr lang="en-IE" sz="1400" dirty="0"/>
          </a:p>
        </p:txBody>
      </p:sp>
      <p:sp>
        <p:nvSpPr>
          <p:cNvPr id="37" name="AutoShape 5"/>
          <p:cNvSpPr>
            <a:spLocks noChangeArrowheads="1"/>
          </p:cNvSpPr>
          <p:nvPr/>
        </p:nvSpPr>
        <p:spPr bwMode="auto">
          <a:xfrm>
            <a:off x="-152732" y="3106429"/>
            <a:ext cx="2115875" cy="427939"/>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Considered &amp; unlikely to implement</a:t>
            </a:r>
            <a:endParaRPr lang="en-IE" sz="1400" dirty="0"/>
          </a:p>
        </p:txBody>
      </p:sp>
      <p:sp>
        <p:nvSpPr>
          <p:cNvPr id="52" name="AutoShape 5"/>
          <p:cNvSpPr>
            <a:spLocks noChangeArrowheads="1"/>
          </p:cNvSpPr>
          <p:nvPr/>
        </p:nvSpPr>
        <p:spPr bwMode="auto">
          <a:xfrm>
            <a:off x="-235857" y="4459933"/>
            <a:ext cx="2199000" cy="427939"/>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Not implemented /considered</a:t>
            </a:r>
            <a:endParaRPr lang="en-IE" sz="1400" dirty="0"/>
          </a:p>
        </p:txBody>
      </p:sp>
      <p:graphicFrame>
        <p:nvGraphicFramePr>
          <p:cNvPr id="32" name="Object 3"/>
          <p:cNvGraphicFramePr>
            <a:graphicFrameLocks noChangeAspect="1"/>
          </p:cNvGraphicFramePr>
          <p:nvPr>
            <p:extLst>
              <p:ext uri="{D42A27DB-BD31-4B8C-83A1-F6EECF244321}">
                <p14:modId xmlns:p14="http://schemas.microsoft.com/office/powerpoint/2010/main" val="3005579480"/>
              </p:ext>
            </p:extLst>
          </p:nvPr>
        </p:nvGraphicFramePr>
        <p:xfrm>
          <a:off x="1701800" y="1999000"/>
          <a:ext cx="7048500" cy="3914913"/>
        </p:xfrm>
        <a:graphic>
          <a:graphicData uri="http://schemas.openxmlformats.org/drawingml/2006/chart">
            <c:chart xmlns:c="http://schemas.openxmlformats.org/drawingml/2006/chart" xmlns:r="http://schemas.openxmlformats.org/officeDocument/2006/relationships" r:id="rId4"/>
          </a:graphicData>
        </a:graphic>
      </p:graphicFrame>
      <p:sp>
        <p:nvSpPr>
          <p:cNvPr id="39" name="AutoShape 5"/>
          <p:cNvSpPr>
            <a:spLocks noChangeArrowheads="1"/>
          </p:cNvSpPr>
          <p:nvPr/>
        </p:nvSpPr>
        <p:spPr bwMode="auto">
          <a:xfrm>
            <a:off x="364307" y="1897221"/>
            <a:ext cx="1598836"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Heard of:</a:t>
            </a:r>
            <a:endParaRPr lang="en-IE" sz="1400" dirty="0"/>
          </a:p>
        </p:txBody>
      </p:sp>
      <p:graphicFrame>
        <p:nvGraphicFramePr>
          <p:cNvPr id="43" name="Object 31"/>
          <p:cNvGraphicFramePr>
            <a:graphicFrameLocks noChangeAspect="1"/>
          </p:cNvGraphicFramePr>
          <p:nvPr>
            <p:extLst>
              <p:ext uri="{D42A27DB-BD31-4B8C-83A1-F6EECF244321}">
                <p14:modId xmlns:p14="http://schemas.microsoft.com/office/powerpoint/2010/main" val="1261682909"/>
              </p:ext>
            </p:extLst>
          </p:nvPr>
        </p:nvGraphicFramePr>
        <p:xfrm>
          <a:off x="1832131" y="1835059"/>
          <a:ext cx="2630570" cy="3737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Object 31"/>
          <p:cNvGraphicFramePr>
            <a:graphicFrameLocks noChangeAspect="1"/>
          </p:cNvGraphicFramePr>
          <p:nvPr>
            <p:extLst>
              <p:ext uri="{D42A27DB-BD31-4B8C-83A1-F6EECF244321}">
                <p14:modId xmlns:p14="http://schemas.microsoft.com/office/powerpoint/2010/main" val="1081296248"/>
              </p:ext>
            </p:extLst>
          </p:nvPr>
        </p:nvGraphicFramePr>
        <p:xfrm>
          <a:off x="4183445" y="1835059"/>
          <a:ext cx="2630570" cy="3737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Object 31"/>
          <p:cNvGraphicFramePr>
            <a:graphicFrameLocks noChangeAspect="1"/>
          </p:cNvGraphicFramePr>
          <p:nvPr>
            <p:extLst>
              <p:ext uri="{D42A27DB-BD31-4B8C-83A1-F6EECF244321}">
                <p14:modId xmlns:p14="http://schemas.microsoft.com/office/powerpoint/2010/main" val="3691356499"/>
              </p:ext>
            </p:extLst>
          </p:nvPr>
        </p:nvGraphicFramePr>
        <p:xfrm>
          <a:off x="5359103" y="1835059"/>
          <a:ext cx="2630570" cy="3737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9" name="Object 31"/>
          <p:cNvGraphicFramePr>
            <a:graphicFrameLocks noChangeAspect="1"/>
          </p:cNvGraphicFramePr>
          <p:nvPr>
            <p:extLst>
              <p:ext uri="{D42A27DB-BD31-4B8C-83A1-F6EECF244321}">
                <p14:modId xmlns:p14="http://schemas.microsoft.com/office/powerpoint/2010/main" val="3411212038"/>
              </p:ext>
            </p:extLst>
          </p:nvPr>
        </p:nvGraphicFramePr>
        <p:xfrm>
          <a:off x="6419145" y="1835059"/>
          <a:ext cx="2630570" cy="3737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0" name="Object 31"/>
          <p:cNvGraphicFramePr>
            <a:graphicFrameLocks noChangeAspect="1"/>
          </p:cNvGraphicFramePr>
          <p:nvPr>
            <p:extLst>
              <p:ext uri="{D42A27DB-BD31-4B8C-83A1-F6EECF244321}">
                <p14:modId xmlns:p14="http://schemas.microsoft.com/office/powerpoint/2010/main" val="2794393202"/>
              </p:ext>
            </p:extLst>
          </p:nvPr>
        </p:nvGraphicFramePr>
        <p:xfrm>
          <a:off x="7686211" y="1835059"/>
          <a:ext cx="2630570" cy="373754"/>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p:cNvSpPr txBox="1"/>
          <p:nvPr/>
        </p:nvSpPr>
        <p:spPr>
          <a:xfrm>
            <a:off x="2253642" y="2401491"/>
            <a:ext cx="457176" cy="276999"/>
          </a:xfrm>
          <a:prstGeom prst="rect">
            <a:avLst/>
          </a:prstGeom>
          <a:noFill/>
        </p:spPr>
        <p:txBody>
          <a:bodyPr wrap="none" rtlCol="0">
            <a:spAutoFit/>
          </a:bodyPr>
          <a:lstStyle/>
          <a:p>
            <a:r>
              <a:rPr lang="en-IE" sz="1200" dirty="0" smtClean="0"/>
              <a:t>(10)</a:t>
            </a:r>
            <a:endParaRPr lang="en-GB" sz="1200" dirty="0"/>
          </a:p>
        </p:txBody>
      </p:sp>
      <p:sp>
        <p:nvSpPr>
          <p:cNvPr id="51" name="TextBox 50"/>
          <p:cNvSpPr txBox="1"/>
          <p:nvPr/>
        </p:nvSpPr>
        <p:spPr>
          <a:xfrm>
            <a:off x="2253642" y="2753959"/>
            <a:ext cx="457176" cy="276999"/>
          </a:xfrm>
          <a:prstGeom prst="rect">
            <a:avLst/>
          </a:prstGeom>
          <a:noFill/>
        </p:spPr>
        <p:txBody>
          <a:bodyPr wrap="none" rtlCol="0">
            <a:spAutoFit/>
          </a:bodyPr>
          <a:lstStyle/>
          <a:p>
            <a:r>
              <a:rPr lang="en-IE" sz="1200" dirty="0" smtClean="0"/>
              <a:t>(12)</a:t>
            </a:r>
            <a:endParaRPr lang="en-GB" sz="1200" dirty="0"/>
          </a:p>
        </p:txBody>
      </p:sp>
      <p:sp>
        <p:nvSpPr>
          <p:cNvPr id="59" name="TextBox 58"/>
          <p:cNvSpPr txBox="1"/>
          <p:nvPr/>
        </p:nvSpPr>
        <p:spPr>
          <a:xfrm>
            <a:off x="2253642" y="3181898"/>
            <a:ext cx="457176" cy="276999"/>
          </a:xfrm>
          <a:prstGeom prst="rect">
            <a:avLst/>
          </a:prstGeom>
          <a:noFill/>
        </p:spPr>
        <p:txBody>
          <a:bodyPr wrap="none" rtlCol="0">
            <a:spAutoFit/>
          </a:bodyPr>
          <a:lstStyle/>
          <a:p>
            <a:r>
              <a:rPr lang="en-IE" sz="1200" dirty="0" smtClean="0"/>
              <a:t>(14)</a:t>
            </a:r>
            <a:endParaRPr lang="en-GB" sz="1200" dirty="0"/>
          </a:p>
        </p:txBody>
      </p:sp>
      <p:sp>
        <p:nvSpPr>
          <p:cNvPr id="60" name="TextBox 59"/>
          <p:cNvSpPr txBox="1"/>
          <p:nvPr/>
        </p:nvSpPr>
        <p:spPr>
          <a:xfrm>
            <a:off x="2039342" y="4749372"/>
            <a:ext cx="457176" cy="276999"/>
          </a:xfrm>
          <a:prstGeom prst="rect">
            <a:avLst/>
          </a:prstGeom>
          <a:noFill/>
        </p:spPr>
        <p:txBody>
          <a:bodyPr wrap="none" rtlCol="0">
            <a:spAutoFit/>
          </a:bodyPr>
          <a:lstStyle/>
          <a:p>
            <a:r>
              <a:rPr lang="en-IE" sz="1200" dirty="0" smtClean="0"/>
              <a:t>(64)</a:t>
            </a:r>
            <a:endParaRPr lang="en-GB" sz="1200" dirty="0"/>
          </a:p>
        </p:txBody>
      </p:sp>
      <p:sp>
        <p:nvSpPr>
          <p:cNvPr id="61" name="TextBox 60"/>
          <p:cNvSpPr txBox="1"/>
          <p:nvPr/>
        </p:nvSpPr>
        <p:spPr>
          <a:xfrm>
            <a:off x="4616009" y="2333660"/>
            <a:ext cx="372218" cy="276999"/>
          </a:xfrm>
          <a:prstGeom prst="rect">
            <a:avLst/>
          </a:prstGeom>
          <a:noFill/>
        </p:spPr>
        <p:txBody>
          <a:bodyPr wrap="none" rtlCol="0">
            <a:spAutoFit/>
          </a:bodyPr>
          <a:lstStyle/>
          <a:p>
            <a:r>
              <a:rPr lang="en-IE" sz="1200" dirty="0" smtClean="0"/>
              <a:t>(7)</a:t>
            </a:r>
            <a:endParaRPr lang="en-GB" sz="1200" dirty="0"/>
          </a:p>
        </p:txBody>
      </p:sp>
      <p:sp>
        <p:nvSpPr>
          <p:cNvPr id="62" name="TextBox 61"/>
          <p:cNvSpPr txBox="1"/>
          <p:nvPr/>
        </p:nvSpPr>
        <p:spPr>
          <a:xfrm>
            <a:off x="4616009" y="2587361"/>
            <a:ext cx="457176" cy="276999"/>
          </a:xfrm>
          <a:prstGeom prst="rect">
            <a:avLst/>
          </a:prstGeom>
          <a:noFill/>
        </p:spPr>
        <p:txBody>
          <a:bodyPr wrap="none" rtlCol="0">
            <a:spAutoFit/>
          </a:bodyPr>
          <a:lstStyle/>
          <a:p>
            <a:r>
              <a:rPr lang="en-IE" sz="1200" dirty="0" smtClean="0"/>
              <a:t>(10)</a:t>
            </a:r>
            <a:endParaRPr lang="en-GB" sz="1200" dirty="0"/>
          </a:p>
        </p:txBody>
      </p:sp>
      <p:sp>
        <p:nvSpPr>
          <p:cNvPr id="63" name="TextBox 62"/>
          <p:cNvSpPr txBox="1"/>
          <p:nvPr/>
        </p:nvSpPr>
        <p:spPr>
          <a:xfrm>
            <a:off x="4616009" y="2904899"/>
            <a:ext cx="457176" cy="276999"/>
          </a:xfrm>
          <a:prstGeom prst="rect">
            <a:avLst/>
          </a:prstGeom>
          <a:noFill/>
        </p:spPr>
        <p:txBody>
          <a:bodyPr wrap="none" rtlCol="0">
            <a:spAutoFit/>
          </a:bodyPr>
          <a:lstStyle/>
          <a:p>
            <a:r>
              <a:rPr lang="en-IE" sz="1200" dirty="0" smtClean="0"/>
              <a:t>(10)</a:t>
            </a:r>
            <a:endParaRPr lang="en-GB" sz="1200" dirty="0"/>
          </a:p>
        </p:txBody>
      </p:sp>
      <p:sp>
        <p:nvSpPr>
          <p:cNvPr id="64" name="TextBox 63"/>
          <p:cNvSpPr txBox="1"/>
          <p:nvPr/>
        </p:nvSpPr>
        <p:spPr>
          <a:xfrm>
            <a:off x="4405569" y="4535402"/>
            <a:ext cx="457176" cy="276999"/>
          </a:xfrm>
          <a:prstGeom prst="rect">
            <a:avLst/>
          </a:prstGeom>
          <a:noFill/>
        </p:spPr>
        <p:txBody>
          <a:bodyPr wrap="none" rtlCol="0">
            <a:spAutoFit/>
          </a:bodyPr>
          <a:lstStyle/>
          <a:p>
            <a:r>
              <a:rPr lang="en-IE" sz="1200" dirty="0" smtClean="0"/>
              <a:t>(73)</a:t>
            </a:r>
            <a:endParaRPr lang="en-GB" sz="1200" dirty="0"/>
          </a:p>
        </p:txBody>
      </p:sp>
      <p:sp>
        <p:nvSpPr>
          <p:cNvPr id="65" name="TextBox 64"/>
          <p:cNvSpPr txBox="1"/>
          <p:nvPr/>
        </p:nvSpPr>
        <p:spPr>
          <a:xfrm>
            <a:off x="5789024" y="2426890"/>
            <a:ext cx="448713" cy="276999"/>
          </a:xfrm>
          <a:prstGeom prst="rect">
            <a:avLst/>
          </a:prstGeom>
          <a:noFill/>
        </p:spPr>
        <p:txBody>
          <a:bodyPr wrap="none" rtlCol="0">
            <a:spAutoFit/>
          </a:bodyPr>
          <a:lstStyle/>
          <a:p>
            <a:r>
              <a:rPr lang="en-IE" sz="1200" dirty="0" smtClean="0"/>
              <a:t>(11)</a:t>
            </a:r>
            <a:endParaRPr lang="en-GB" sz="1200" dirty="0"/>
          </a:p>
        </p:txBody>
      </p:sp>
      <p:sp>
        <p:nvSpPr>
          <p:cNvPr id="66" name="TextBox 65"/>
          <p:cNvSpPr txBox="1"/>
          <p:nvPr/>
        </p:nvSpPr>
        <p:spPr>
          <a:xfrm>
            <a:off x="5789024" y="2759673"/>
            <a:ext cx="372218" cy="276999"/>
          </a:xfrm>
          <a:prstGeom prst="rect">
            <a:avLst/>
          </a:prstGeom>
          <a:noFill/>
        </p:spPr>
        <p:txBody>
          <a:bodyPr wrap="none" rtlCol="0">
            <a:spAutoFit/>
          </a:bodyPr>
          <a:lstStyle/>
          <a:p>
            <a:r>
              <a:rPr lang="en-IE" sz="1200" dirty="0" smtClean="0"/>
              <a:t>(9)</a:t>
            </a:r>
            <a:endParaRPr lang="en-GB" sz="1200" dirty="0"/>
          </a:p>
        </p:txBody>
      </p:sp>
      <p:sp>
        <p:nvSpPr>
          <p:cNvPr id="67" name="TextBox 66"/>
          <p:cNvSpPr txBox="1"/>
          <p:nvPr/>
        </p:nvSpPr>
        <p:spPr>
          <a:xfrm>
            <a:off x="5590362" y="3486880"/>
            <a:ext cx="457176" cy="276999"/>
          </a:xfrm>
          <a:prstGeom prst="rect">
            <a:avLst/>
          </a:prstGeom>
          <a:noFill/>
        </p:spPr>
        <p:txBody>
          <a:bodyPr wrap="none" rtlCol="0">
            <a:spAutoFit/>
          </a:bodyPr>
          <a:lstStyle/>
          <a:p>
            <a:r>
              <a:rPr lang="en-IE" sz="1200" dirty="0" smtClean="0"/>
              <a:t>(22)</a:t>
            </a:r>
            <a:endParaRPr lang="en-GB" sz="1200" dirty="0"/>
          </a:p>
        </p:txBody>
      </p:sp>
      <p:sp>
        <p:nvSpPr>
          <p:cNvPr id="68" name="TextBox 67"/>
          <p:cNvSpPr txBox="1"/>
          <p:nvPr/>
        </p:nvSpPr>
        <p:spPr>
          <a:xfrm>
            <a:off x="5590362" y="4812401"/>
            <a:ext cx="457176" cy="276999"/>
          </a:xfrm>
          <a:prstGeom prst="rect">
            <a:avLst/>
          </a:prstGeom>
          <a:noFill/>
        </p:spPr>
        <p:txBody>
          <a:bodyPr wrap="none" rtlCol="0">
            <a:spAutoFit/>
          </a:bodyPr>
          <a:lstStyle/>
          <a:p>
            <a:r>
              <a:rPr lang="en-IE" sz="1200" dirty="0" smtClean="0"/>
              <a:t>(59)</a:t>
            </a:r>
            <a:endParaRPr lang="en-GB" sz="1200" dirty="0"/>
          </a:p>
        </p:txBody>
      </p:sp>
      <p:sp>
        <p:nvSpPr>
          <p:cNvPr id="69" name="TextBox 68"/>
          <p:cNvSpPr txBox="1"/>
          <p:nvPr/>
        </p:nvSpPr>
        <p:spPr>
          <a:xfrm>
            <a:off x="6779781" y="2666000"/>
            <a:ext cx="457176" cy="276999"/>
          </a:xfrm>
          <a:prstGeom prst="rect">
            <a:avLst/>
          </a:prstGeom>
          <a:noFill/>
        </p:spPr>
        <p:txBody>
          <a:bodyPr wrap="none" rtlCol="0">
            <a:spAutoFit/>
          </a:bodyPr>
          <a:lstStyle/>
          <a:p>
            <a:r>
              <a:rPr lang="en-IE" sz="1200" dirty="0" smtClean="0"/>
              <a:t>(17)</a:t>
            </a:r>
            <a:endParaRPr lang="en-GB" sz="1200" dirty="0"/>
          </a:p>
        </p:txBody>
      </p:sp>
      <p:sp>
        <p:nvSpPr>
          <p:cNvPr id="70" name="TextBox 69"/>
          <p:cNvSpPr txBox="1"/>
          <p:nvPr/>
        </p:nvSpPr>
        <p:spPr>
          <a:xfrm>
            <a:off x="6770539" y="3337303"/>
            <a:ext cx="457176" cy="276999"/>
          </a:xfrm>
          <a:prstGeom prst="rect">
            <a:avLst/>
          </a:prstGeom>
          <a:noFill/>
        </p:spPr>
        <p:txBody>
          <a:bodyPr wrap="none" rtlCol="0">
            <a:spAutoFit/>
          </a:bodyPr>
          <a:lstStyle/>
          <a:p>
            <a:r>
              <a:rPr lang="en-IE" sz="1200" dirty="0" smtClean="0"/>
              <a:t>(24)</a:t>
            </a:r>
            <a:endParaRPr lang="en-GB" sz="1200" dirty="0"/>
          </a:p>
        </p:txBody>
      </p:sp>
      <p:sp>
        <p:nvSpPr>
          <p:cNvPr id="71" name="TextBox 70"/>
          <p:cNvSpPr txBox="1"/>
          <p:nvPr/>
        </p:nvSpPr>
        <p:spPr>
          <a:xfrm>
            <a:off x="6770539" y="3946903"/>
            <a:ext cx="457176" cy="276999"/>
          </a:xfrm>
          <a:prstGeom prst="rect">
            <a:avLst/>
          </a:prstGeom>
          <a:noFill/>
        </p:spPr>
        <p:txBody>
          <a:bodyPr wrap="none" rtlCol="0">
            <a:spAutoFit/>
          </a:bodyPr>
          <a:lstStyle/>
          <a:p>
            <a:r>
              <a:rPr lang="en-IE" sz="1200" dirty="0" smtClean="0"/>
              <a:t>(14)</a:t>
            </a:r>
            <a:endParaRPr lang="en-GB" sz="1200" dirty="0"/>
          </a:p>
        </p:txBody>
      </p:sp>
      <p:sp>
        <p:nvSpPr>
          <p:cNvPr id="72" name="TextBox 71"/>
          <p:cNvSpPr txBox="1"/>
          <p:nvPr/>
        </p:nvSpPr>
        <p:spPr>
          <a:xfrm>
            <a:off x="6770539" y="5026371"/>
            <a:ext cx="457176" cy="276999"/>
          </a:xfrm>
          <a:prstGeom prst="rect">
            <a:avLst/>
          </a:prstGeom>
          <a:noFill/>
        </p:spPr>
        <p:txBody>
          <a:bodyPr wrap="none" rtlCol="0">
            <a:spAutoFit/>
          </a:bodyPr>
          <a:lstStyle/>
          <a:p>
            <a:r>
              <a:rPr lang="en-IE" sz="1200" dirty="0" smtClean="0"/>
              <a:t>(46)</a:t>
            </a:r>
            <a:endParaRPr lang="en-GB" sz="1200" dirty="0"/>
          </a:p>
        </p:txBody>
      </p:sp>
      <p:sp>
        <p:nvSpPr>
          <p:cNvPr id="73" name="TextBox 72"/>
          <p:cNvSpPr txBox="1"/>
          <p:nvPr/>
        </p:nvSpPr>
        <p:spPr>
          <a:xfrm>
            <a:off x="7923707" y="5015366"/>
            <a:ext cx="457176" cy="276999"/>
          </a:xfrm>
          <a:prstGeom prst="rect">
            <a:avLst/>
          </a:prstGeom>
          <a:noFill/>
        </p:spPr>
        <p:txBody>
          <a:bodyPr wrap="none" rtlCol="0">
            <a:spAutoFit/>
          </a:bodyPr>
          <a:lstStyle/>
          <a:p>
            <a:r>
              <a:rPr lang="en-IE" sz="1200" dirty="0" smtClean="0"/>
              <a:t>(49)</a:t>
            </a:r>
            <a:endParaRPr lang="en-GB" sz="1200" dirty="0"/>
          </a:p>
        </p:txBody>
      </p:sp>
      <p:sp>
        <p:nvSpPr>
          <p:cNvPr id="74" name="TextBox 73"/>
          <p:cNvSpPr txBox="1"/>
          <p:nvPr/>
        </p:nvSpPr>
        <p:spPr>
          <a:xfrm>
            <a:off x="7923707" y="3961298"/>
            <a:ext cx="457176" cy="276999"/>
          </a:xfrm>
          <a:prstGeom prst="rect">
            <a:avLst/>
          </a:prstGeom>
          <a:noFill/>
        </p:spPr>
        <p:txBody>
          <a:bodyPr wrap="none" rtlCol="0">
            <a:spAutoFit/>
          </a:bodyPr>
          <a:lstStyle/>
          <a:p>
            <a:r>
              <a:rPr lang="en-IE" sz="1200" dirty="0" smtClean="0"/>
              <a:t>(14)</a:t>
            </a:r>
            <a:endParaRPr lang="en-GB" sz="1200" dirty="0"/>
          </a:p>
        </p:txBody>
      </p:sp>
      <p:sp>
        <p:nvSpPr>
          <p:cNvPr id="75" name="TextBox 74"/>
          <p:cNvSpPr txBox="1"/>
          <p:nvPr/>
        </p:nvSpPr>
        <p:spPr>
          <a:xfrm>
            <a:off x="7923707" y="3350003"/>
            <a:ext cx="457176" cy="276999"/>
          </a:xfrm>
          <a:prstGeom prst="rect">
            <a:avLst/>
          </a:prstGeom>
          <a:noFill/>
        </p:spPr>
        <p:txBody>
          <a:bodyPr wrap="none" rtlCol="0">
            <a:spAutoFit/>
          </a:bodyPr>
          <a:lstStyle/>
          <a:p>
            <a:r>
              <a:rPr lang="en-IE" sz="1200" dirty="0" smtClean="0"/>
              <a:t>(14)</a:t>
            </a:r>
            <a:endParaRPr lang="en-GB" sz="1200" dirty="0"/>
          </a:p>
        </p:txBody>
      </p:sp>
      <p:sp>
        <p:nvSpPr>
          <p:cNvPr id="76" name="TextBox 75"/>
          <p:cNvSpPr txBox="1"/>
          <p:nvPr/>
        </p:nvSpPr>
        <p:spPr>
          <a:xfrm>
            <a:off x="7936407" y="2680216"/>
            <a:ext cx="457176" cy="276999"/>
          </a:xfrm>
          <a:prstGeom prst="rect">
            <a:avLst/>
          </a:prstGeom>
          <a:noFill/>
        </p:spPr>
        <p:txBody>
          <a:bodyPr wrap="none" rtlCol="0">
            <a:spAutoFit/>
          </a:bodyPr>
          <a:lstStyle/>
          <a:p>
            <a:r>
              <a:rPr lang="en-IE" sz="1200" dirty="0" smtClean="0"/>
              <a:t>(20)</a:t>
            </a:r>
            <a:endParaRPr lang="en-GB" sz="1200" dirty="0"/>
          </a:p>
        </p:txBody>
      </p:sp>
      <p:sp>
        <p:nvSpPr>
          <p:cNvPr id="78" name="Rectangle 77"/>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TextBox 78"/>
          <p:cNvSpPr txBox="1"/>
          <p:nvPr/>
        </p:nvSpPr>
        <p:spPr>
          <a:xfrm>
            <a:off x="532017" y="6052457"/>
            <a:ext cx="8079968" cy="738664"/>
          </a:xfrm>
          <a:prstGeom prst="rect">
            <a:avLst/>
          </a:prstGeom>
          <a:noFill/>
        </p:spPr>
        <p:txBody>
          <a:bodyPr wrap="square" rtlCol="0">
            <a:spAutoFit/>
          </a:bodyPr>
          <a:lstStyle/>
          <a:p>
            <a:pPr algn="ctr">
              <a:defRPr/>
            </a:pPr>
            <a:r>
              <a:rPr lang="en-IE" sz="1400" dirty="0"/>
              <a:t>4-in-10 (42%) have heard of Hosted Voice/VOIP previously. This increases to 73% among those with 21-50 employees. 4% in total have implemented these while another 5% have considered and are likely to do so.</a:t>
            </a:r>
            <a:endParaRPr lang="en-GB" sz="1400" dirty="0"/>
          </a:p>
        </p:txBody>
      </p:sp>
      <p:cxnSp>
        <p:nvCxnSpPr>
          <p:cNvPr id="80" name="Straight Connector 79"/>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77" name="TextBox 76"/>
          <p:cNvSpPr txBox="1"/>
          <p:nvPr/>
        </p:nvSpPr>
        <p:spPr>
          <a:xfrm>
            <a:off x="0" y="5666601"/>
            <a:ext cx="4285660" cy="276999"/>
          </a:xfrm>
          <a:prstGeom prst="rect">
            <a:avLst/>
          </a:prstGeom>
          <a:noFill/>
        </p:spPr>
        <p:txBody>
          <a:bodyPr wrap="none" rtlCol="0">
            <a:spAutoFit/>
          </a:bodyPr>
          <a:lstStyle/>
          <a:p>
            <a:r>
              <a:rPr lang="en-IE" sz="1200" dirty="0" smtClean="0"/>
              <a:t>() As a % of those who have heard of Hosted Voice/VOIP</a:t>
            </a:r>
            <a:endParaRPr lang="en-GB" sz="1200" dirty="0"/>
          </a:p>
        </p:txBody>
      </p:sp>
    </p:spTree>
    <p:extLst>
      <p:ext uri="{BB962C8B-B14F-4D97-AF65-F5344CB8AC3E}">
        <p14:creationId xmlns:p14="http://schemas.microsoft.com/office/powerpoint/2010/main" val="2076952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90"/>
          <a:stretch/>
        </p:blipFill>
        <p:spPr bwMode="auto">
          <a:xfrm>
            <a:off x="0" y="989350"/>
            <a:ext cx="9144000" cy="491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0" y="989350"/>
            <a:ext cx="9144000" cy="584661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smtClean="0"/>
              <a:t>Benefits of Hosted Voice/VOIP</a:t>
            </a:r>
            <a:endParaRPr lang="en-GB" dirty="0"/>
          </a:p>
        </p:txBody>
      </p:sp>
      <p:sp>
        <p:nvSpPr>
          <p:cNvPr id="8" name="TextBox 7"/>
          <p:cNvSpPr txBox="1">
            <a:spLocks noChangeArrowheads="1"/>
          </p:cNvSpPr>
          <p:nvPr/>
        </p:nvSpPr>
        <p:spPr bwMode="auto">
          <a:xfrm>
            <a:off x="-1" y="981075"/>
            <a:ext cx="5705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who have considered/implemented hosted Voice/VOIP – 80)</a:t>
            </a:r>
            <a:endParaRPr lang="en-GB" altLang="en-US" sz="1200" dirty="0">
              <a:solidFill>
                <a:srgbClr val="000000"/>
              </a:solidFill>
            </a:endParaRPr>
          </a:p>
        </p:txBody>
      </p:sp>
      <p:sp>
        <p:nvSpPr>
          <p:cNvPr id="9" name="Text Box 16"/>
          <p:cNvSpPr txBox="1">
            <a:spLocks noChangeArrowheads="1"/>
          </p:cNvSpPr>
          <p:nvPr/>
        </p:nvSpPr>
        <p:spPr bwMode="auto">
          <a:xfrm>
            <a:off x="5487884" y="1437940"/>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graphicFrame>
        <p:nvGraphicFramePr>
          <p:cNvPr id="10" name="Table 9"/>
          <p:cNvGraphicFramePr>
            <a:graphicFrameLocks noGrp="1"/>
          </p:cNvGraphicFramePr>
          <p:nvPr>
            <p:extLst>
              <p:ext uri="{D42A27DB-BD31-4B8C-83A1-F6EECF244321}">
                <p14:modId xmlns:p14="http://schemas.microsoft.com/office/powerpoint/2010/main" val="2629368959"/>
              </p:ext>
            </p:extLst>
          </p:nvPr>
        </p:nvGraphicFramePr>
        <p:xfrm>
          <a:off x="2129847" y="1624063"/>
          <a:ext cx="3170117" cy="3989335"/>
        </p:xfrm>
        <a:graphic>
          <a:graphicData uri="http://schemas.openxmlformats.org/drawingml/2006/table">
            <a:tbl>
              <a:tblPr firstRow="1" bandRow="1">
                <a:tableStyleId>{2D5ABB26-0587-4C30-8999-92F81FD0307C}</a:tableStyleId>
              </a:tblPr>
              <a:tblGrid>
                <a:gridCol w="3170117"/>
              </a:tblGrid>
              <a:tr h="569905">
                <a:tc>
                  <a:txBody>
                    <a:bodyPr/>
                    <a:lstStyle/>
                    <a:p>
                      <a:pPr algn="l"/>
                      <a:r>
                        <a:rPr lang="en-GB" sz="1400" b="1" dirty="0" smtClean="0">
                          <a:solidFill>
                            <a:schemeClr val="tx1"/>
                          </a:solidFill>
                        </a:rPr>
                        <a:t>Reduced cost (general)</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9905">
                <a:tc>
                  <a:txBody>
                    <a:bodyPr/>
                    <a:lstStyle/>
                    <a:p>
                      <a:pPr algn="l"/>
                      <a:r>
                        <a:rPr lang="en-GB" sz="1400" b="1" dirty="0" smtClean="0">
                          <a:solidFill>
                            <a:schemeClr val="tx1"/>
                          </a:solidFill>
                        </a:rPr>
                        <a:t>Better productivity outside the office</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9905">
                <a:tc>
                  <a:txBody>
                    <a:bodyPr/>
                    <a:lstStyle/>
                    <a:p>
                      <a:pPr algn="l"/>
                      <a:r>
                        <a:rPr lang="en-GB" sz="1400" b="1" dirty="0" smtClean="0">
                          <a:solidFill>
                            <a:schemeClr val="tx1"/>
                          </a:solidFill>
                        </a:rPr>
                        <a:t>Better access to communication </a:t>
                      </a:r>
                    </a:p>
                    <a:p>
                      <a:pPr algn="l"/>
                      <a:r>
                        <a:rPr lang="en-GB" sz="1400" b="1" dirty="0" smtClean="0">
                          <a:solidFill>
                            <a:schemeClr val="tx1"/>
                          </a:solidFill>
                        </a:rPr>
                        <a:t>(via computer, laptop, smartphone)</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9905">
                <a:tc>
                  <a:txBody>
                    <a:bodyPr/>
                    <a:lstStyle/>
                    <a:p>
                      <a:pPr algn="l"/>
                      <a:r>
                        <a:rPr lang="en-GB" sz="1400" b="1" dirty="0" smtClean="0">
                          <a:solidFill>
                            <a:schemeClr val="tx1"/>
                          </a:solidFill>
                        </a:rPr>
                        <a:t>Better productivity</a:t>
                      </a:r>
                      <a:r>
                        <a:rPr lang="en-GB" sz="1400" b="1" baseline="0" dirty="0" smtClean="0">
                          <a:solidFill>
                            <a:schemeClr val="tx1"/>
                          </a:solidFill>
                        </a:rPr>
                        <a:t> inside the office </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9905">
                <a:tc>
                  <a:txBody>
                    <a:bodyPr/>
                    <a:lstStyle/>
                    <a:p>
                      <a:pPr algn="l"/>
                      <a:r>
                        <a:rPr lang="en-IE" sz="1400" b="1" dirty="0" smtClean="0">
                          <a:solidFill>
                            <a:schemeClr val="tx1"/>
                          </a:solidFill>
                        </a:rPr>
                        <a:t>Reduced</a:t>
                      </a:r>
                      <a:r>
                        <a:rPr lang="en-IE" sz="1400" b="1" baseline="0" dirty="0" smtClean="0">
                          <a:solidFill>
                            <a:schemeClr val="tx1"/>
                          </a:solidFill>
                        </a:rPr>
                        <a:t> cost for transferring calls</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9905">
                <a:tc>
                  <a:txBody>
                    <a:bodyPr/>
                    <a:lstStyle/>
                    <a:p>
                      <a:pPr algn="l"/>
                      <a:r>
                        <a:rPr lang="en-IE" sz="1400" b="1" dirty="0" smtClean="0">
                          <a:solidFill>
                            <a:schemeClr val="tx1"/>
                          </a:solidFill>
                        </a:rPr>
                        <a:t>Back up services</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9905">
                <a:tc>
                  <a:txBody>
                    <a:bodyPr/>
                    <a:lstStyle/>
                    <a:p>
                      <a:pPr algn="l"/>
                      <a:r>
                        <a:rPr lang="en-IE" sz="1400" b="1" dirty="0" smtClean="0">
                          <a:solidFill>
                            <a:schemeClr val="tx1"/>
                          </a:solidFill>
                        </a:rPr>
                        <a:t>Easy to manage</a:t>
                      </a:r>
                      <a:endParaRPr lang="en-GB"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Object 31"/>
          <p:cNvGraphicFramePr>
            <a:graphicFrameLocks noChangeAspect="1"/>
          </p:cNvGraphicFramePr>
          <p:nvPr>
            <p:extLst>
              <p:ext uri="{D42A27DB-BD31-4B8C-83A1-F6EECF244321}">
                <p14:modId xmlns:p14="http://schemas.microsoft.com/office/powerpoint/2010/main" val="1260669132"/>
              </p:ext>
            </p:extLst>
          </p:nvPr>
        </p:nvGraphicFramePr>
        <p:xfrm>
          <a:off x="5238564" y="1552240"/>
          <a:ext cx="2630570" cy="418816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532017" y="6052457"/>
            <a:ext cx="8079968" cy="738664"/>
          </a:xfrm>
          <a:prstGeom prst="rect">
            <a:avLst/>
          </a:prstGeom>
          <a:noFill/>
        </p:spPr>
        <p:txBody>
          <a:bodyPr wrap="square" rtlCol="0">
            <a:spAutoFit/>
          </a:bodyPr>
          <a:lstStyle/>
          <a:p>
            <a:pPr algn="ctr">
              <a:defRPr/>
            </a:pPr>
            <a:r>
              <a:rPr lang="en-IE" sz="1400" dirty="0"/>
              <a:t>The primary benefit of Hosted Voice/VOIP for those have implemented/ are likely to implement is reduced costs (</a:t>
            </a:r>
            <a:r>
              <a:rPr lang="en-IE" sz="1400" dirty="0" smtClean="0"/>
              <a:t>56%) </a:t>
            </a:r>
            <a:r>
              <a:rPr lang="en-IE" sz="1400" dirty="0"/>
              <a:t>while greater productivity (in and outside of the office) and access to communication are also noted.</a:t>
            </a:r>
            <a:endParaRPr lang="en-GB" sz="1400" dirty="0"/>
          </a:p>
        </p:txBody>
      </p:sp>
      <p:cxnSp>
        <p:nvCxnSpPr>
          <p:cNvPr id="18" name="Straight Connector 17"/>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3669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Free Calls to Staff and extra Premises </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0967"/>
            <a:ext cx="9144608" cy="478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651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000" dirty="0" smtClean="0"/>
              <a:t>Irish SME’s using Cloud PBX set to double in 2015- why? </a:t>
            </a:r>
            <a:endParaRPr lang="en-IE" sz="2000" dirty="0"/>
          </a:p>
        </p:txBody>
      </p:sp>
      <p:sp>
        <p:nvSpPr>
          <p:cNvPr id="3" name="Rectangle 2"/>
          <p:cNvSpPr/>
          <p:nvPr/>
        </p:nvSpPr>
        <p:spPr>
          <a:xfrm>
            <a:off x="2446316" y="1378732"/>
            <a:ext cx="4726380" cy="5016758"/>
          </a:xfrm>
          <a:prstGeom prst="rect">
            <a:avLst/>
          </a:prstGeom>
        </p:spPr>
        <p:txBody>
          <a:bodyPr wrap="square">
            <a:spAutoFit/>
          </a:bodyPr>
          <a:lstStyle/>
          <a:p>
            <a:r>
              <a:rPr lang="en-IE" sz="1600" dirty="0" smtClean="0">
                <a:solidFill>
                  <a:srgbClr val="000000"/>
                </a:solidFill>
                <a:latin typeface="Source Sans Pro" pitchFamily="34" charset="0"/>
              </a:rPr>
              <a:t>Business Continuity</a:t>
            </a:r>
          </a:p>
          <a:p>
            <a:r>
              <a:rPr lang="en-IE" sz="1600" b="0" dirty="0" smtClean="0">
                <a:solidFill>
                  <a:srgbClr val="000000"/>
                </a:solidFill>
                <a:latin typeface="Source Sans Pro ExtraLight" pitchFamily="34" charset="0"/>
              </a:rPr>
              <a:t> </a:t>
            </a:r>
            <a:r>
              <a:rPr lang="en-IE" sz="1600" dirty="0" smtClean="0">
                <a:solidFill>
                  <a:srgbClr val="ABABAB"/>
                </a:solidFill>
                <a:latin typeface="Source Sans Pro ExtraLight" pitchFamily="34" charset="0"/>
              </a:rPr>
              <a:t>your </a:t>
            </a:r>
            <a:r>
              <a:rPr lang="en-IE" sz="1600" dirty="0">
                <a:solidFill>
                  <a:srgbClr val="ABABAB"/>
                </a:solidFill>
                <a:latin typeface="Source Sans Pro ExtraLight" pitchFamily="34" charset="0"/>
              </a:rPr>
              <a:t>business is always contactable </a:t>
            </a:r>
            <a:r>
              <a:rPr lang="en-IE" sz="1600" dirty="0" smtClean="0">
                <a:solidFill>
                  <a:srgbClr val="ABABAB"/>
                </a:solidFill>
                <a:latin typeface="Source Sans Pro ExtraLight" pitchFamily="34" charset="0"/>
              </a:rPr>
              <a:t>in a </a:t>
            </a:r>
            <a:r>
              <a:rPr lang="en-IE" sz="1600" dirty="0">
                <a:solidFill>
                  <a:srgbClr val="ABABAB"/>
                </a:solidFill>
                <a:latin typeface="Source Sans Pro ExtraLight" pitchFamily="34" charset="0"/>
              </a:rPr>
              <a:t>disaster recovery</a:t>
            </a:r>
            <a:r>
              <a:rPr lang="en-IE" sz="1600" dirty="0" smtClean="0">
                <a:solidFill>
                  <a:srgbClr val="ABABAB"/>
                </a:solidFill>
                <a:latin typeface="Source Sans Pro ExtraLight" pitchFamily="34" charset="0"/>
              </a:rPr>
              <a:t>.</a:t>
            </a:r>
          </a:p>
          <a:p>
            <a:endParaRPr lang="en-IE" sz="1600" dirty="0">
              <a:solidFill>
                <a:srgbClr val="000000"/>
              </a:solidFill>
              <a:latin typeface="Source Sans Pro" pitchFamily="34" charset="0"/>
            </a:endParaRPr>
          </a:p>
          <a:p>
            <a:r>
              <a:rPr lang="en-IE" sz="1600" dirty="0">
                <a:solidFill>
                  <a:srgbClr val="000000"/>
                </a:solidFill>
                <a:latin typeface="Source Sans Pro" pitchFamily="34" charset="0"/>
              </a:rPr>
              <a:t>Ease of Management &amp; </a:t>
            </a:r>
            <a:r>
              <a:rPr lang="en-IE" sz="1600" dirty="0" smtClean="0">
                <a:solidFill>
                  <a:srgbClr val="000000"/>
                </a:solidFill>
                <a:latin typeface="Source Sans Pro" pitchFamily="34" charset="0"/>
              </a:rPr>
              <a:t>Control</a:t>
            </a:r>
          </a:p>
          <a:p>
            <a:r>
              <a:rPr lang="en-IE" sz="1600" dirty="0" smtClean="0">
                <a:solidFill>
                  <a:srgbClr val="9F9F9F"/>
                </a:solidFill>
                <a:latin typeface="Source Sans Pro ExtraLight" pitchFamily="34" charset="0"/>
              </a:rPr>
              <a:t>access </a:t>
            </a:r>
            <a:r>
              <a:rPr lang="en-IE" sz="1600" dirty="0">
                <a:solidFill>
                  <a:srgbClr val="9F9F9F"/>
                </a:solidFill>
                <a:latin typeface="Source Sans Pro ExtraLight" pitchFamily="34" charset="0"/>
              </a:rPr>
              <a:t>and control </a:t>
            </a:r>
            <a:r>
              <a:rPr lang="en-IE" sz="1600" dirty="0" smtClean="0">
                <a:solidFill>
                  <a:srgbClr val="9F9F9F"/>
                </a:solidFill>
                <a:latin typeface="Source Sans Pro ExtraLight" pitchFamily="34" charset="0"/>
              </a:rPr>
              <a:t>your portal </a:t>
            </a:r>
            <a:r>
              <a:rPr lang="en-IE" sz="1600" dirty="0">
                <a:solidFill>
                  <a:srgbClr val="9F9F9F"/>
                </a:solidFill>
                <a:latin typeface="Source Sans Pro ExtraLight" pitchFamily="34" charset="0"/>
              </a:rPr>
              <a:t>from anywhere in the world</a:t>
            </a:r>
            <a:r>
              <a:rPr lang="en-IE" sz="1600" dirty="0" smtClean="0">
                <a:solidFill>
                  <a:srgbClr val="9F9F9F"/>
                </a:solidFill>
                <a:latin typeface="Source Sans Pro ExtraLight" pitchFamily="34" charset="0"/>
              </a:rPr>
              <a:t>.</a:t>
            </a:r>
          </a:p>
          <a:p>
            <a:endParaRPr lang="en-IE" sz="1600" dirty="0">
              <a:solidFill>
                <a:srgbClr val="000000"/>
              </a:solidFill>
              <a:latin typeface="Source Sans Pro" pitchFamily="34" charset="0"/>
            </a:endParaRPr>
          </a:p>
          <a:p>
            <a:r>
              <a:rPr lang="en-IE" sz="1600" dirty="0">
                <a:solidFill>
                  <a:srgbClr val="000000"/>
                </a:solidFill>
                <a:latin typeface="Source Sans Pro" pitchFamily="34" charset="0"/>
              </a:rPr>
              <a:t>Mobility </a:t>
            </a:r>
            <a:endParaRPr lang="en-IE" sz="1600" dirty="0" smtClean="0">
              <a:solidFill>
                <a:srgbClr val="000000"/>
              </a:solidFill>
              <a:latin typeface="Source Sans Pro" pitchFamily="34" charset="0"/>
            </a:endParaRPr>
          </a:p>
          <a:p>
            <a:r>
              <a:rPr lang="en-IE" sz="1600" dirty="0" smtClean="0">
                <a:solidFill>
                  <a:srgbClr val="9F9F9F"/>
                </a:solidFill>
                <a:latin typeface="Source Sans Pro ExtraLight" pitchFamily="34" charset="0"/>
              </a:rPr>
              <a:t>with </a:t>
            </a:r>
            <a:r>
              <a:rPr lang="en-IE" sz="1600" dirty="0">
                <a:solidFill>
                  <a:srgbClr val="9F9F9F"/>
                </a:solidFill>
                <a:latin typeface="Source Sans Pro ExtraLight" pitchFamily="34" charset="0"/>
              </a:rPr>
              <a:t>an iOS &amp; Android Smartphone App, PC Phone</a:t>
            </a:r>
          </a:p>
          <a:p>
            <a:r>
              <a:rPr lang="en-IE" sz="1600" dirty="0">
                <a:solidFill>
                  <a:srgbClr val="9F9F9F"/>
                </a:solidFill>
                <a:latin typeface="Source Sans Pro ExtraLight" pitchFamily="34" charset="0"/>
              </a:rPr>
              <a:t>App and Executive Desktop phone take your </a:t>
            </a:r>
            <a:r>
              <a:rPr lang="en-IE" sz="1600" dirty="0" smtClean="0">
                <a:solidFill>
                  <a:srgbClr val="9F9F9F"/>
                </a:solidFill>
                <a:latin typeface="Source Sans Pro ExtraLight" pitchFamily="34" charset="0"/>
              </a:rPr>
              <a:t>number anywhere.</a:t>
            </a:r>
          </a:p>
          <a:p>
            <a:endParaRPr lang="en-IE" sz="1600" dirty="0">
              <a:solidFill>
                <a:srgbClr val="000000"/>
              </a:solidFill>
              <a:latin typeface="Source Sans Pro ExtraLight" pitchFamily="34" charset="0"/>
            </a:endParaRPr>
          </a:p>
          <a:p>
            <a:r>
              <a:rPr lang="en-IE" sz="1600" dirty="0">
                <a:solidFill>
                  <a:srgbClr val="000000"/>
                </a:solidFill>
                <a:latin typeface="Source Sans Pro" pitchFamily="34" charset="0"/>
              </a:rPr>
              <a:t>Scalability </a:t>
            </a:r>
            <a:endParaRPr lang="en-IE" sz="1600" dirty="0" smtClean="0">
              <a:solidFill>
                <a:srgbClr val="000000"/>
              </a:solidFill>
              <a:latin typeface="Source Sans Pro" pitchFamily="34" charset="0"/>
            </a:endParaRPr>
          </a:p>
          <a:p>
            <a:r>
              <a:rPr lang="en-IE" sz="1600" dirty="0" smtClean="0">
                <a:solidFill>
                  <a:srgbClr val="9F9F9F"/>
                </a:solidFill>
                <a:latin typeface="Source Sans Pro ExtraLight" pitchFamily="34" charset="0"/>
              </a:rPr>
              <a:t>scales </a:t>
            </a:r>
            <a:r>
              <a:rPr lang="en-IE" sz="1600" dirty="0">
                <a:solidFill>
                  <a:srgbClr val="9F9F9F"/>
                </a:solidFill>
                <a:latin typeface="Source Sans Pro ExtraLight" pitchFamily="34" charset="0"/>
              </a:rPr>
              <a:t>with your business from a sole trader up </a:t>
            </a:r>
            <a:r>
              <a:rPr lang="en-IE" sz="1600" dirty="0" smtClean="0">
                <a:solidFill>
                  <a:srgbClr val="9F9F9F"/>
                </a:solidFill>
                <a:latin typeface="Source Sans Pro ExtraLight" pitchFamily="34" charset="0"/>
              </a:rPr>
              <a:t>to enterprise </a:t>
            </a:r>
            <a:r>
              <a:rPr lang="en-IE" sz="1600" dirty="0">
                <a:solidFill>
                  <a:srgbClr val="9F9F9F"/>
                </a:solidFill>
                <a:latin typeface="Source Sans Pro ExtraLight" pitchFamily="34" charset="0"/>
              </a:rPr>
              <a:t>level</a:t>
            </a:r>
            <a:r>
              <a:rPr lang="en-IE" sz="1600" dirty="0" smtClean="0">
                <a:solidFill>
                  <a:srgbClr val="9F9F9F"/>
                </a:solidFill>
                <a:latin typeface="Source Sans Pro ExtraLight" pitchFamily="34" charset="0"/>
              </a:rPr>
              <a:t>.</a:t>
            </a:r>
          </a:p>
          <a:p>
            <a:endParaRPr lang="en-IE" sz="1600" dirty="0">
              <a:solidFill>
                <a:srgbClr val="000000"/>
              </a:solidFill>
              <a:latin typeface="Source Sans Pro" pitchFamily="34" charset="0"/>
            </a:endParaRPr>
          </a:p>
          <a:p>
            <a:r>
              <a:rPr lang="en-IE" sz="1600" dirty="0">
                <a:solidFill>
                  <a:srgbClr val="000000"/>
                </a:solidFill>
                <a:latin typeface="Source Sans Pro" pitchFamily="34" charset="0"/>
              </a:rPr>
              <a:t>Financial Savings &amp; Value </a:t>
            </a:r>
            <a:endParaRPr lang="en-IE" sz="1600" dirty="0" smtClean="0">
              <a:solidFill>
                <a:srgbClr val="000000"/>
              </a:solidFill>
              <a:latin typeface="Source Sans Pro" pitchFamily="34" charset="0"/>
            </a:endParaRPr>
          </a:p>
          <a:p>
            <a:r>
              <a:rPr lang="en-IE" sz="1600" dirty="0" smtClean="0">
                <a:solidFill>
                  <a:srgbClr val="9F9F9F"/>
                </a:solidFill>
                <a:latin typeface="Source Sans Pro ExtraLight" pitchFamily="34" charset="0"/>
              </a:rPr>
              <a:t>one </a:t>
            </a:r>
            <a:r>
              <a:rPr lang="en-IE" sz="1600" dirty="0">
                <a:solidFill>
                  <a:srgbClr val="9F9F9F"/>
                </a:solidFill>
                <a:latin typeface="Source Sans Pro ExtraLight" pitchFamily="34" charset="0"/>
              </a:rPr>
              <a:t>solution for all your </a:t>
            </a:r>
            <a:r>
              <a:rPr lang="en-IE" sz="1600" dirty="0" smtClean="0">
                <a:solidFill>
                  <a:srgbClr val="9F9F9F"/>
                </a:solidFill>
                <a:latin typeface="Source Sans Pro ExtraLight" pitchFamily="34" charset="0"/>
              </a:rPr>
              <a:t>staff, with </a:t>
            </a:r>
            <a:r>
              <a:rPr lang="en-IE" sz="1600" dirty="0">
                <a:solidFill>
                  <a:srgbClr val="9F9F9F"/>
                </a:solidFill>
                <a:latin typeface="Source Sans Pro ExtraLight" pitchFamily="34" charset="0"/>
              </a:rPr>
              <a:t>competitive rates &amp; enterprise features</a:t>
            </a:r>
          </a:p>
        </p:txBody>
      </p:sp>
    </p:spTree>
    <p:extLst>
      <p:ext uri="{BB962C8B-B14F-4D97-AF65-F5344CB8AC3E}">
        <p14:creationId xmlns:p14="http://schemas.microsoft.com/office/powerpoint/2010/main" val="2197370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90"/>
          <a:stretch/>
        </p:blipFill>
        <p:spPr bwMode="auto">
          <a:xfrm>
            <a:off x="0" y="989350"/>
            <a:ext cx="9144000" cy="491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0" y="989350"/>
            <a:ext cx="9144000" cy="584661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a:xfrm>
            <a:off x="-1" y="0"/>
            <a:ext cx="7469945" cy="954741"/>
          </a:xfrm>
        </p:spPr>
        <p:txBody>
          <a:bodyPr/>
          <a:lstStyle/>
          <a:p>
            <a:r>
              <a:rPr lang="en-IE" dirty="0"/>
              <a:t>Reasons for not Considering/Implementing Hosted </a:t>
            </a:r>
            <a:r>
              <a:rPr lang="en-IE" dirty="0" smtClean="0"/>
              <a:t>Voice/VOIP</a:t>
            </a:r>
            <a:endParaRPr lang="en-GB" dirty="0"/>
          </a:p>
        </p:txBody>
      </p:sp>
      <p:sp>
        <p:nvSpPr>
          <p:cNvPr id="10" name="TextBox 9"/>
          <p:cNvSpPr txBox="1">
            <a:spLocks noChangeArrowheads="1"/>
          </p:cNvSpPr>
          <p:nvPr/>
        </p:nvSpPr>
        <p:spPr bwMode="auto">
          <a:xfrm>
            <a:off x="-1" y="981075"/>
            <a:ext cx="5705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who have not considered/implemented hosted Voice/VOIP – 216)</a:t>
            </a:r>
            <a:endParaRPr lang="en-GB" altLang="en-US" sz="120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53278072"/>
              </p:ext>
            </p:extLst>
          </p:nvPr>
        </p:nvGraphicFramePr>
        <p:xfrm>
          <a:off x="45986" y="1746299"/>
          <a:ext cx="2819134" cy="2679089"/>
        </p:xfrm>
        <a:graphic>
          <a:graphicData uri="http://schemas.openxmlformats.org/drawingml/2006/table">
            <a:tbl>
              <a:tblPr firstRow="1" bandRow="1">
                <a:tableStyleId>{2D5ABB26-0587-4C30-8999-92F81FD0307C}</a:tableStyleId>
              </a:tblPr>
              <a:tblGrid>
                <a:gridCol w="2819134"/>
              </a:tblGrid>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Doesn't</a:t>
                      </a:r>
                      <a:r>
                        <a:rPr lang="en-IE" sz="1200" b="1" baseline="0" dirty="0" smtClean="0"/>
                        <a:t> suit our company</a:t>
                      </a:r>
                      <a:endParaRPr lang="en-IE" sz="12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Haven't got time to research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Prefer to keep functions in house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Available broadband insufficient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Concerned about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dirty="0" smtClean="0"/>
                        <a:t>Don’t know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Rectangle 12"/>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32017" y="6052457"/>
            <a:ext cx="8079968" cy="738664"/>
          </a:xfrm>
          <a:prstGeom prst="rect">
            <a:avLst/>
          </a:prstGeom>
          <a:noFill/>
        </p:spPr>
        <p:txBody>
          <a:bodyPr wrap="square" rtlCol="0">
            <a:spAutoFit/>
          </a:bodyPr>
          <a:lstStyle/>
          <a:p>
            <a:pPr algn="ctr">
              <a:defRPr/>
            </a:pPr>
            <a:r>
              <a:rPr lang="en-IE" sz="1400" dirty="0"/>
              <a:t>Those in the North/Border region – 13% (Donegal, Sligo, Leitrim, Cavan, Louth, Monaghan) and the South-East – 15% (South Tipp., Waterford, Kilkenny, Carlow, Wexford) are most likely to say it is due to poor broadband connections. </a:t>
            </a:r>
            <a:endParaRPr lang="en-GB" sz="1400" dirty="0"/>
          </a:p>
        </p:txBody>
      </p:sp>
      <p:cxnSp>
        <p:nvCxnSpPr>
          <p:cNvPr id="15" name="Straight Connector 14"/>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2837330213"/>
              </p:ext>
            </p:extLst>
          </p:nvPr>
        </p:nvGraphicFramePr>
        <p:xfrm>
          <a:off x="2681417" y="1357301"/>
          <a:ext cx="6425512" cy="3288249"/>
        </p:xfrm>
        <a:graphic>
          <a:graphicData uri="http://schemas.openxmlformats.org/drawingml/2006/table">
            <a:tbl>
              <a:tblPr firstRow="1" bandRow="1">
                <a:tableStyleId>{073A0DAA-6AF3-43AB-8588-CEC1D06C72B9}</a:tableStyleId>
              </a:tblPr>
              <a:tblGrid>
                <a:gridCol w="803189"/>
                <a:gridCol w="741404"/>
                <a:gridCol w="815546"/>
                <a:gridCol w="852617"/>
                <a:gridCol w="803189"/>
                <a:gridCol w="806735"/>
                <a:gridCol w="799643"/>
                <a:gridCol w="803189"/>
              </a:tblGrid>
              <a:tr h="407319">
                <a:tc>
                  <a:txBody>
                    <a:bodyPr/>
                    <a:lstStyle/>
                    <a:p>
                      <a:pPr algn="ctr" rtl="0" fontAlgn="ctr"/>
                      <a:r>
                        <a:rPr lang="en-GB" sz="1200" b="1" i="0" u="none" strike="noStrike" dirty="0">
                          <a:solidFill>
                            <a:schemeClr val="tx1"/>
                          </a:solidFill>
                          <a:effectLst/>
                          <a:latin typeface="Arial"/>
                        </a:rPr>
                        <a:t>North (</a:t>
                      </a:r>
                      <a:r>
                        <a:rPr lang="en-GB" sz="1200" b="1" i="0" u="none" strike="noStrike" dirty="0" smtClean="0">
                          <a:solidFill>
                            <a:schemeClr val="tx1"/>
                          </a:solidFill>
                          <a:effectLst/>
                          <a:latin typeface="Arial"/>
                        </a:rPr>
                        <a:t>n=24)</a:t>
                      </a:r>
                      <a:endParaRPr lang="en-GB" sz="1200" b="1" i="0" u="none" strike="noStrike" dirty="0">
                        <a:solidFill>
                          <a:schemeClr val="tx1"/>
                        </a:solidFill>
                        <a:effectLst/>
                        <a:latin typeface="Arial"/>
                      </a:endParaRPr>
                    </a:p>
                  </a:txBody>
                  <a:tcPr marL="0" marR="0" marT="0" marB="36000" anchor="b">
                    <a:solidFill>
                      <a:srgbClr val="A3BA7E"/>
                    </a:solidFill>
                  </a:tcPr>
                </a:tc>
                <a:tc>
                  <a:txBody>
                    <a:bodyPr/>
                    <a:lstStyle/>
                    <a:p>
                      <a:pPr algn="ctr" rtl="0" fontAlgn="ctr"/>
                      <a:r>
                        <a:rPr lang="en-GB" sz="1200" b="1" i="0" u="none" strike="noStrike" dirty="0">
                          <a:solidFill>
                            <a:schemeClr val="tx1"/>
                          </a:solidFill>
                          <a:effectLst/>
                          <a:latin typeface="Arial"/>
                        </a:rPr>
                        <a:t>West (</a:t>
                      </a:r>
                      <a:r>
                        <a:rPr lang="en-GB" sz="1200" b="1" i="0" u="none" strike="noStrike" dirty="0" smtClean="0">
                          <a:solidFill>
                            <a:schemeClr val="tx1"/>
                          </a:solidFill>
                          <a:effectLst/>
                          <a:latin typeface="Arial"/>
                        </a:rPr>
                        <a:t>n=27)</a:t>
                      </a:r>
                      <a:endParaRPr lang="en-GB" sz="1200" b="1" i="0" u="none" strike="noStrike" dirty="0">
                        <a:solidFill>
                          <a:schemeClr val="tx1"/>
                        </a:solidFill>
                        <a:effectLst/>
                        <a:latin typeface="Arial"/>
                      </a:endParaRPr>
                    </a:p>
                  </a:txBody>
                  <a:tcPr marL="0" marR="0" marT="0" marB="36000" anchor="b">
                    <a:solidFill>
                      <a:srgbClr val="92C3B2"/>
                    </a:solidFill>
                  </a:tcPr>
                </a:tc>
                <a:tc>
                  <a:txBody>
                    <a:bodyPr/>
                    <a:lstStyle/>
                    <a:p>
                      <a:pPr algn="ctr" rtl="0" fontAlgn="ctr"/>
                      <a:r>
                        <a:rPr lang="en-GB" sz="1200" b="1" i="0" u="none" strike="noStrike" dirty="0">
                          <a:solidFill>
                            <a:schemeClr val="tx1"/>
                          </a:solidFill>
                          <a:effectLst/>
                          <a:latin typeface="Arial"/>
                        </a:rPr>
                        <a:t>Mid-West (</a:t>
                      </a:r>
                      <a:r>
                        <a:rPr lang="en-GB" sz="1200" b="1" i="0" u="none" strike="noStrike" dirty="0" smtClean="0">
                          <a:solidFill>
                            <a:schemeClr val="tx1"/>
                          </a:solidFill>
                          <a:effectLst/>
                          <a:latin typeface="Arial"/>
                        </a:rPr>
                        <a:t>n=24)</a:t>
                      </a:r>
                      <a:endParaRPr lang="en-GB" sz="1200" b="1" i="0" u="none" strike="noStrike" dirty="0">
                        <a:solidFill>
                          <a:schemeClr val="tx1"/>
                        </a:solidFill>
                        <a:effectLst/>
                        <a:latin typeface="Arial"/>
                      </a:endParaRPr>
                    </a:p>
                  </a:txBody>
                  <a:tcPr marL="0" marR="0" marT="0" marB="36000" anchor="b">
                    <a:solidFill>
                      <a:srgbClr val="B9D3A0"/>
                    </a:solidFill>
                  </a:tcPr>
                </a:tc>
                <a:tc>
                  <a:txBody>
                    <a:bodyPr/>
                    <a:lstStyle/>
                    <a:p>
                      <a:pPr algn="ctr" rtl="0" fontAlgn="ctr"/>
                      <a:r>
                        <a:rPr lang="en-GB" sz="1200" b="1" i="0" u="none" strike="noStrike" dirty="0">
                          <a:solidFill>
                            <a:schemeClr val="tx1"/>
                          </a:solidFill>
                          <a:effectLst/>
                          <a:latin typeface="Arial"/>
                        </a:rPr>
                        <a:t>South West (</a:t>
                      </a:r>
                      <a:r>
                        <a:rPr lang="en-GB" sz="1200" b="1" i="0" u="none" strike="noStrike" dirty="0" smtClean="0">
                          <a:solidFill>
                            <a:schemeClr val="tx1"/>
                          </a:solidFill>
                          <a:effectLst/>
                          <a:latin typeface="Arial"/>
                        </a:rPr>
                        <a:t>n=27)</a:t>
                      </a:r>
                      <a:endParaRPr lang="en-GB" sz="1200" b="1" i="0" u="none" strike="noStrike" dirty="0">
                        <a:solidFill>
                          <a:schemeClr val="tx1"/>
                        </a:solidFill>
                        <a:effectLst/>
                        <a:latin typeface="Arial"/>
                      </a:endParaRPr>
                    </a:p>
                  </a:txBody>
                  <a:tcPr marL="0" marR="0" marT="0" marB="36000" anchor="b">
                    <a:solidFill>
                      <a:srgbClr val="FFA980"/>
                    </a:solidFill>
                  </a:tcPr>
                </a:tc>
                <a:tc>
                  <a:txBody>
                    <a:bodyPr/>
                    <a:lstStyle/>
                    <a:p>
                      <a:pPr algn="ctr" rtl="0" fontAlgn="ctr"/>
                      <a:r>
                        <a:rPr lang="en-GB" sz="1400" b="1" i="0" u="none" strike="noStrike" dirty="0">
                          <a:solidFill>
                            <a:schemeClr val="tx1"/>
                          </a:solidFill>
                          <a:effectLst/>
                          <a:latin typeface="Arial"/>
                        </a:rPr>
                        <a:t>South East (</a:t>
                      </a:r>
                      <a:r>
                        <a:rPr lang="en-GB" sz="1400" b="1" i="0" u="none" strike="noStrike" dirty="0" smtClean="0">
                          <a:solidFill>
                            <a:schemeClr val="tx1"/>
                          </a:solidFill>
                          <a:effectLst/>
                          <a:latin typeface="Arial"/>
                        </a:rPr>
                        <a:t>n=22)</a:t>
                      </a:r>
                      <a:endParaRPr lang="en-GB" sz="1400" b="1" i="0" u="none" strike="noStrike" dirty="0">
                        <a:solidFill>
                          <a:schemeClr val="tx1"/>
                        </a:solidFill>
                        <a:effectLst/>
                        <a:latin typeface="Arial"/>
                      </a:endParaRPr>
                    </a:p>
                  </a:txBody>
                  <a:tcPr marL="0" marR="0" marT="0" marB="36000" anchor="b">
                    <a:solidFill>
                      <a:srgbClr val="FBFF53"/>
                    </a:solidFill>
                  </a:tcPr>
                </a:tc>
                <a:tc>
                  <a:txBody>
                    <a:bodyPr/>
                    <a:lstStyle/>
                    <a:p>
                      <a:pPr algn="ctr" rtl="0" fontAlgn="ctr"/>
                      <a:r>
                        <a:rPr lang="en-GB" sz="1200" b="1" i="0" u="none" strike="noStrike" dirty="0">
                          <a:solidFill>
                            <a:schemeClr val="tx1"/>
                          </a:solidFill>
                          <a:effectLst/>
                          <a:latin typeface="Arial"/>
                        </a:rPr>
                        <a:t>Midland (</a:t>
                      </a:r>
                      <a:r>
                        <a:rPr lang="en-GB" sz="1200" b="1" i="0" u="none" strike="noStrike" dirty="0" smtClean="0">
                          <a:solidFill>
                            <a:schemeClr val="tx1"/>
                          </a:solidFill>
                          <a:effectLst/>
                          <a:latin typeface="Arial"/>
                        </a:rPr>
                        <a:t>n=31)</a:t>
                      </a:r>
                      <a:endParaRPr lang="en-GB" sz="1200" b="1" i="0" u="none" strike="noStrike" dirty="0">
                        <a:solidFill>
                          <a:schemeClr val="tx1"/>
                        </a:solidFill>
                        <a:effectLst/>
                        <a:latin typeface="Arial"/>
                      </a:endParaRPr>
                    </a:p>
                  </a:txBody>
                  <a:tcPr marL="0" marR="0" marT="0" marB="36000" anchor="b">
                    <a:solidFill>
                      <a:srgbClr val="D3BFA5"/>
                    </a:solidFill>
                  </a:tcPr>
                </a:tc>
                <a:tc>
                  <a:txBody>
                    <a:bodyPr/>
                    <a:lstStyle/>
                    <a:p>
                      <a:pPr algn="ctr" rtl="0" fontAlgn="ctr"/>
                      <a:r>
                        <a:rPr lang="en-GB" sz="1200" b="1" i="0" u="none" strike="noStrike" dirty="0">
                          <a:solidFill>
                            <a:schemeClr val="tx1"/>
                          </a:solidFill>
                          <a:effectLst/>
                          <a:latin typeface="Arial"/>
                        </a:rPr>
                        <a:t>Mid-East (</a:t>
                      </a:r>
                      <a:r>
                        <a:rPr lang="en-GB" sz="1200" b="1" i="0" u="none" strike="noStrike" dirty="0" smtClean="0">
                          <a:solidFill>
                            <a:schemeClr val="tx1"/>
                          </a:solidFill>
                          <a:effectLst/>
                          <a:latin typeface="Arial"/>
                        </a:rPr>
                        <a:t>n=30)</a:t>
                      </a:r>
                      <a:endParaRPr lang="en-GB" sz="1200" b="1" i="0" u="none" strike="noStrike" dirty="0">
                        <a:solidFill>
                          <a:schemeClr val="tx1"/>
                        </a:solidFill>
                        <a:effectLst/>
                        <a:latin typeface="Arial"/>
                      </a:endParaRPr>
                    </a:p>
                  </a:txBody>
                  <a:tcPr marL="0" marR="0" marT="0" marB="36000" anchor="b">
                    <a:solidFill>
                      <a:srgbClr val="C69FBB"/>
                    </a:solidFill>
                  </a:tcPr>
                </a:tc>
                <a:tc>
                  <a:txBody>
                    <a:bodyPr/>
                    <a:lstStyle/>
                    <a:p>
                      <a:pPr algn="ctr" rtl="0" fontAlgn="ctr"/>
                      <a:r>
                        <a:rPr lang="en-GB" sz="1200" b="1" i="0" u="none" strike="noStrike" dirty="0">
                          <a:solidFill>
                            <a:schemeClr val="tx1"/>
                          </a:solidFill>
                          <a:effectLst/>
                          <a:latin typeface="Arial"/>
                        </a:rPr>
                        <a:t>Dublin (</a:t>
                      </a:r>
                      <a:r>
                        <a:rPr lang="en-GB" sz="1200" b="1" i="0" u="none" strike="noStrike" dirty="0" smtClean="0">
                          <a:solidFill>
                            <a:schemeClr val="tx1"/>
                          </a:solidFill>
                          <a:effectLst/>
                          <a:latin typeface="Arial"/>
                        </a:rPr>
                        <a:t>n=32)</a:t>
                      </a:r>
                      <a:endParaRPr lang="en-GB" sz="1200" b="1" i="0" u="none" strike="noStrike" dirty="0">
                        <a:solidFill>
                          <a:schemeClr val="tx1"/>
                        </a:solidFill>
                        <a:effectLst/>
                        <a:latin typeface="Arial"/>
                      </a:endParaRPr>
                    </a:p>
                  </a:txBody>
                  <a:tcPr marL="0" marR="0" marT="0" marB="36000" anchor="b">
                    <a:solidFill>
                      <a:srgbClr val="A0C7CF"/>
                    </a:solidFill>
                  </a:tcPr>
                </a:tc>
              </a:tr>
              <a:tr h="373167">
                <a:tc>
                  <a:txBody>
                    <a:bodyPr/>
                    <a:lstStyle/>
                    <a:p>
                      <a:pPr algn="ctr"/>
                      <a:r>
                        <a:rPr lang="en-IE" sz="1200" b="1" dirty="0" smtClean="0"/>
                        <a:t>44%</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48%</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50%</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58%</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47%</a:t>
                      </a:r>
                      <a:endParaRPr lang="en-GB" sz="1400" b="1" dirty="0"/>
                    </a:p>
                  </a:txBody>
                  <a:tcPr anchor="ctr">
                    <a:solidFill>
                      <a:srgbClr val="FFFF00"/>
                    </a:solidFill>
                  </a:tcPr>
                </a:tc>
                <a:tc>
                  <a:txBody>
                    <a:bodyPr/>
                    <a:lstStyle/>
                    <a:p>
                      <a:pPr algn="ctr"/>
                      <a:r>
                        <a:rPr lang="en-IE" sz="1200" b="1" dirty="0" smtClean="0"/>
                        <a:t>56%</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68%</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35%</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IE" sz="1200" b="1" dirty="0" smtClean="0"/>
                        <a:t>10%</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13%</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13%</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29%</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23%</a:t>
                      </a:r>
                      <a:endParaRPr lang="en-GB" sz="1400" b="1" dirty="0"/>
                    </a:p>
                  </a:txBody>
                  <a:tcPr anchor="ctr">
                    <a:solidFill>
                      <a:srgbClr val="FFFF00"/>
                    </a:solidFill>
                  </a:tcPr>
                </a:tc>
                <a:tc>
                  <a:txBody>
                    <a:bodyPr/>
                    <a:lstStyle/>
                    <a:p>
                      <a:pPr algn="ctr"/>
                      <a:r>
                        <a:rPr lang="en-IE" sz="1200" b="1" dirty="0" smtClean="0"/>
                        <a:t>16%</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8%</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IE" sz="1200" b="1" dirty="0" smtClean="0"/>
                        <a:t>10%</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14%</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12%</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7%</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9%</a:t>
                      </a:r>
                      <a:endParaRPr lang="en-GB" sz="1400" b="1" dirty="0"/>
                    </a:p>
                  </a:txBody>
                  <a:tcPr anchor="ctr">
                    <a:solidFill>
                      <a:srgbClr val="FFFF00"/>
                    </a:solidFill>
                  </a:tcPr>
                </a:tc>
                <a:tc>
                  <a:txBody>
                    <a:bodyPr/>
                    <a:lstStyle/>
                    <a:p>
                      <a:pPr algn="ctr"/>
                      <a:r>
                        <a:rPr lang="en-IE" sz="1200" b="1" dirty="0" smtClean="0"/>
                        <a:t>-</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12%</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16%</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IE" sz="1200" b="1" dirty="0" smtClean="0"/>
                        <a:t>13%</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7%</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8%</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6%</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15%</a:t>
                      </a:r>
                      <a:endParaRPr lang="en-GB" sz="1400" b="1" dirty="0"/>
                    </a:p>
                  </a:txBody>
                  <a:tcPr anchor="ctr">
                    <a:solidFill>
                      <a:srgbClr val="FFFF00"/>
                    </a:solidFill>
                  </a:tcPr>
                </a:tc>
                <a:tc>
                  <a:txBody>
                    <a:bodyPr/>
                    <a:lstStyle/>
                    <a:p>
                      <a:pPr algn="ctr"/>
                      <a:r>
                        <a:rPr lang="en-IE" sz="1200" b="1" dirty="0" smtClean="0"/>
                        <a:t>8%</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12%</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7%</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IE" sz="1200" b="1" dirty="0" smtClean="0"/>
                        <a:t>17%</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3%</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13%</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a:t>
                      </a:r>
                      <a:endParaRPr lang="en-GB" sz="1400" b="1" dirty="0"/>
                    </a:p>
                  </a:txBody>
                  <a:tcPr anchor="ctr">
                    <a:solidFill>
                      <a:srgbClr val="FFFF00"/>
                    </a:solidFill>
                  </a:tcPr>
                </a:tc>
                <a:tc>
                  <a:txBody>
                    <a:bodyPr/>
                    <a:lstStyle/>
                    <a:p>
                      <a:pPr algn="ctr"/>
                      <a:r>
                        <a:rPr lang="en-IE" sz="1200" b="1" dirty="0" smtClean="0"/>
                        <a:t>4%</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8%</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4%</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IE" sz="1200" b="1" dirty="0" smtClean="0"/>
                        <a:t>-</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7%</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3%</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4%</a:t>
                      </a:r>
                      <a:endParaRPr lang="en-GB" sz="1400" b="1" dirty="0"/>
                    </a:p>
                  </a:txBody>
                  <a:tcPr anchor="ctr">
                    <a:solidFill>
                      <a:srgbClr val="FFFF00"/>
                    </a:solidFill>
                  </a:tcPr>
                </a:tc>
                <a:tc>
                  <a:txBody>
                    <a:bodyPr/>
                    <a:lstStyle/>
                    <a:p>
                      <a:pPr algn="ctr"/>
                      <a:r>
                        <a:rPr lang="en-IE" sz="1200" b="1" dirty="0" smtClean="0"/>
                        <a:t>4%</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16%</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r h="373167">
                <a:tc>
                  <a:txBody>
                    <a:bodyPr/>
                    <a:lstStyle/>
                    <a:p>
                      <a:pPr algn="ctr"/>
                      <a:r>
                        <a:rPr lang="en-IE" sz="1200" b="1" dirty="0" smtClean="0"/>
                        <a:t>3%</a:t>
                      </a:r>
                      <a:endParaRPr lang="en-GB" sz="1200" b="1" dirty="0"/>
                    </a:p>
                  </a:txBody>
                  <a:tcPr anchor="ctr">
                    <a:gradFill flip="none" rotWithShape="1">
                      <a:gsLst>
                        <a:gs pos="0">
                          <a:srgbClr val="A3BA7E">
                            <a:tint val="66000"/>
                            <a:satMod val="160000"/>
                          </a:srgbClr>
                        </a:gs>
                        <a:gs pos="50000">
                          <a:srgbClr val="A3BA7E">
                            <a:tint val="44500"/>
                            <a:satMod val="160000"/>
                          </a:srgbClr>
                        </a:gs>
                        <a:gs pos="100000">
                          <a:srgbClr val="A3BA7E">
                            <a:tint val="23500"/>
                            <a:satMod val="160000"/>
                          </a:srgbClr>
                        </a:gs>
                      </a:gsLst>
                      <a:path path="circle">
                        <a:fillToRect l="50000" t="50000" r="50000" b="50000"/>
                      </a:path>
                      <a:tileRect/>
                    </a:gradFill>
                  </a:tcPr>
                </a:tc>
                <a:tc>
                  <a:txBody>
                    <a:bodyPr/>
                    <a:lstStyle/>
                    <a:p>
                      <a:pPr algn="ctr"/>
                      <a:r>
                        <a:rPr lang="en-IE" sz="1200" b="1" dirty="0" smtClean="0"/>
                        <a:t>11%</a:t>
                      </a:r>
                      <a:endParaRPr lang="en-GB" sz="1200" b="1" dirty="0"/>
                    </a:p>
                  </a:txBody>
                  <a:tcPr anchor="ctr">
                    <a:gradFill flip="none" rotWithShape="1">
                      <a:gsLst>
                        <a:gs pos="0">
                          <a:srgbClr val="92C3B2">
                            <a:tint val="66000"/>
                            <a:satMod val="160000"/>
                          </a:srgbClr>
                        </a:gs>
                        <a:gs pos="50000">
                          <a:srgbClr val="92C3B2">
                            <a:tint val="44500"/>
                            <a:satMod val="160000"/>
                          </a:srgbClr>
                        </a:gs>
                        <a:gs pos="100000">
                          <a:srgbClr val="92C3B2">
                            <a:tint val="23500"/>
                            <a:satMod val="160000"/>
                          </a:srgbClr>
                        </a:gs>
                      </a:gsLst>
                      <a:path path="circle">
                        <a:fillToRect l="50000" t="50000" r="50000" b="50000"/>
                      </a:path>
                      <a:tileRect/>
                    </a:gradFill>
                  </a:tcPr>
                </a:tc>
                <a:tc>
                  <a:txBody>
                    <a:bodyPr/>
                    <a:lstStyle/>
                    <a:p>
                      <a:pPr algn="ctr"/>
                      <a:r>
                        <a:rPr lang="en-IE" sz="1200" b="1" dirty="0" smtClean="0"/>
                        <a:t>8%</a:t>
                      </a:r>
                      <a:endParaRPr lang="en-GB" sz="1200" b="1" dirty="0"/>
                    </a:p>
                  </a:txBody>
                  <a:tcPr anchor="ctr">
                    <a:gradFill flip="none" rotWithShape="1">
                      <a:gsLst>
                        <a:gs pos="0">
                          <a:srgbClr val="B9D3A0">
                            <a:tint val="66000"/>
                            <a:satMod val="160000"/>
                          </a:srgbClr>
                        </a:gs>
                        <a:gs pos="50000">
                          <a:srgbClr val="B9D3A0">
                            <a:tint val="44500"/>
                            <a:satMod val="160000"/>
                          </a:srgbClr>
                        </a:gs>
                        <a:gs pos="100000">
                          <a:srgbClr val="B9D3A0">
                            <a:tint val="23500"/>
                            <a:satMod val="160000"/>
                          </a:srgbClr>
                        </a:gs>
                      </a:gsLst>
                      <a:path path="circle">
                        <a:fillToRect l="50000" t="50000" r="50000" b="50000"/>
                      </a:path>
                      <a:tileRect/>
                    </a:gradFill>
                  </a:tcPr>
                </a:tc>
                <a:tc>
                  <a:txBody>
                    <a:bodyPr/>
                    <a:lstStyle/>
                    <a:p>
                      <a:pPr algn="ctr"/>
                      <a:r>
                        <a:rPr lang="en-IE" sz="1200" b="1" dirty="0" smtClean="0"/>
                        <a:t>3%</a:t>
                      </a:r>
                      <a:endParaRPr lang="en-GB" sz="1200" b="1" dirty="0"/>
                    </a:p>
                  </a:txBody>
                  <a:tcPr anchor="ctr">
                    <a:gradFill flip="none" rotWithShape="1">
                      <a:gsLst>
                        <a:gs pos="0">
                          <a:srgbClr val="FFA980">
                            <a:tint val="66000"/>
                            <a:satMod val="160000"/>
                          </a:srgbClr>
                        </a:gs>
                        <a:gs pos="50000">
                          <a:srgbClr val="FFA980">
                            <a:tint val="44500"/>
                            <a:satMod val="160000"/>
                          </a:srgbClr>
                        </a:gs>
                        <a:gs pos="100000">
                          <a:srgbClr val="FFA980">
                            <a:tint val="23500"/>
                            <a:satMod val="160000"/>
                          </a:srgbClr>
                        </a:gs>
                      </a:gsLst>
                      <a:path path="circle">
                        <a:fillToRect l="50000" t="50000" r="50000" b="50000"/>
                      </a:path>
                      <a:tileRect/>
                    </a:gradFill>
                  </a:tcPr>
                </a:tc>
                <a:tc>
                  <a:txBody>
                    <a:bodyPr/>
                    <a:lstStyle/>
                    <a:p>
                      <a:pPr algn="ctr"/>
                      <a:r>
                        <a:rPr lang="en-IE" sz="1400" b="1" dirty="0" smtClean="0"/>
                        <a:t>1%</a:t>
                      </a:r>
                      <a:endParaRPr lang="en-GB" sz="1400" b="1" dirty="0"/>
                    </a:p>
                  </a:txBody>
                  <a:tcPr anchor="ctr">
                    <a:solidFill>
                      <a:srgbClr val="FFFF00"/>
                    </a:solidFill>
                  </a:tcPr>
                </a:tc>
                <a:tc>
                  <a:txBody>
                    <a:bodyPr/>
                    <a:lstStyle/>
                    <a:p>
                      <a:pPr algn="ctr"/>
                      <a:r>
                        <a:rPr lang="en-IE" sz="1200" b="1" dirty="0" smtClean="0"/>
                        <a:t>8%</a:t>
                      </a:r>
                      <a:endParaRPr lang="en-GB" sz="1200" b="1" dirty="0"/>
                    </a:p>
                  </a:txBody>
                  <a:tcPr anchor="ctr">
                    <a:gradFill flip="none" rotWithShape="1">
                      <a:gsLst>
                        <a:gs pos="0">
                          <a:srgbClr val="D3BFA5">
                            <a:tint val="66000"/>
                            <a:satMod val="160000"/>
                          </a:srgbClr>
                        </a:gs>
                        <a:gs pos="50000">
                          <a:srgbClr val="D3BFA5">
                            <a:tint val="44500"/>
                            <a:satMod val="160000"/>
                          </a:srgbClr>
                        </a:gs>
                        <a:gs pos="100000">
                          <a:srgbClr val="D3BFA5">
                            <a:tint val="23500"/>
                            <a:satMod val="160000"/>
                          </a:srgbClr>
                        </a:gs>
                      </a:gsLst>
                      <a:path path="circle">
                        <a:fillToRect l="50000" t="50000" r="50000" b="50000"/>
                      </a:path>
                      <a:tileRect/>
                    </a:gradFill>
                  </a:tcPr>
                </a:tc>
                <a:tc>
                  <a:txBody>
                    <a:bodyPr/>
                    <a:lstStyle/>
                    <a:p>
                      <a:pPr algn="ctr"/>
                      <a:r>
                        <a:rPr lang="en-IE" sz="1200" b="1" dirty="0" smtClean="0"/>
                        <a:t>4%</a:t>
                      </a:r>
                      <a:endParaRPr lang="en-GB" sz="1200" b="1" dirty="0"/>
                    </a:p>
                  </a:txBody>
                  <a:tcPr anchor="ctr">
                    <a:gradFill flip="none" rotWithShape="1">
                      <a:gsLst>
                        <a:gs pos="0">
                          <a:srgbClr val="C69FBB">
                            <a:tint val="66000"/>
                            <a:satMod val="160000"/>
                          </a:srgbClr>
                        </a:gs>
                        <a:gs pos="50000">
                          <a:srgbClr val="C69FBB">
                            <a:tint val="44500"/>
                            <a:satMod val="160000"/>
                          </a:srgbClr>
                        </a:gs>
                        <a:gs pos="100000">
                          <a:srgbClr val="C69FBB">
                            <a:tint val="23500"/>
                            <a:satMod val="160000"/>
                          </a:srgbClr>
                        </a:gs>
                      </a:gsLst>
                      <a:path path="circle">
                        <a:fillToRect l="50000" t="50000" r="50000" b="50000"/>
                      </a:path>
                      <a:tileRect/>
                    </a:gradFill>
                  </a:tcPr>
                </a:tc>
                <a:tc>
                  <a:txBody>
                    <a:bodyPr/>
                    <a:lstStyle/>
                    <a:p>
                      <a:pPr algn="ctr"/>
                      <a:r>
                        <a:rPr lang="en-IE" sz="1200" b="1" dirty="0" smtClean="0"/>
                        <a:t>15%</a:t>
                      </a:r>
                      <a:endParaRPr lang="en-GB" sz="1200" b="1" dirty="0"/>
                    </a:p>
                  </a:txBody>
                  <a:tcPr anchor="ctr">
                    <a:gradFill flip="none" rotWithShape="1">
                      <a:gsLst>
                        <a:gs pos="0">
                          <a:srgbClr val="A0C7CF">
                            <a:tint val="66000"/>
                            <a:satMod val="160000"/>
                          </a:srgbClr>
                        </a:gs>
                        <a:gs pos="50000">
                          <a:srgbClr val="A0C7CF">
                            <a:tint val="44500"/>
                            <a:satMod val="160000"/>
                          </a:srgbClr>
                        </a:gs>
                        <a:gs pos="100000">
                          <a:srgbClr val="A0C7CF">
                            <a:tint val="23500"/>
                            <a:satMod val="160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172053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Sending millions down the telephone line!</a:t>
            </a:r>
            <a:endParaRPr lang="en-GB" dirty="0"/>
          </a:p>
        </p:txBody>
      </p:sp>
      <p:pic>
        <p:nvPicPr>
          <p:cNvPr id="18" name="Picture 2" descr="http://panfilocastaldi.files.wordpress.com/2011/09/20110713-lightbulb-mo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11" t="18457" r="9688" b="10819"/>
          <a:stretch/>
        </p:blipFill>
        <p:spPr bwMode="auto">
          <a:xfrm>
            <a:off x="0" y="989351"/>
            <a:ext cx="9144000" cy="53889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989351"/>
            <a:ext cx="9144000" cy="5846618"/>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p:cNvSpPr>
            <a:spLocks noGrp="1"/>
          </p:cNvSpPr>
          <p:nvPr>
            <p:ph type="body" idx="1"/>
          </p:nvPr>
        </p:nvSpPr>
        <p:spPr>
          <a:xfrm>
            <a:off x="933450" y="1155700"/>
            <a:ext cx="7620000" cy="4795921"/>
          </a:xfrm>
        </p:spPr>
        <p:txBody>
          <a:bodyPr>
            <a:normAutofit/>
          </a:bodyPr>
          <a:lstStyle/>
          <a:p>
            <a:pPr>
              <a:buFont typeface="Arial" panose="020B0604020202020204" pitchFamily="34" charset="0"/>
              <a:buChar char="•"/>
            </a:pPr>
            <a:r>
              <a:rPr lang="en-GB" dirty="0" smtClean="0"/>
              <a:t>87% of SMEs say they have a standard telephone line </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Average monthly bill for this service is €140 for SMEs there are over </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180,000 SMEs in Ireland</a:t>
            </a:r>
            <a:r>
              <a:rPr lang="en-IE" dirty="0"/>
              <a:t> </a:t>
            </a:r>
            <a:r>
              <a:rPr lang="en-GB" dirty="0" smtClean="0"/>
              <a:t>= </a:t>
            </a:r>
            <a:r>
              <a:rPr lang="en-GB" sz="2800" dirty="0" smtClean="0"/>
              <a:t>€266million per annum</a:t>
            </a:r>
          </a:p>
          <a:p>
            <a:pPr>
              <a:buFont typeface="Arial" panose="020B0604020202020204" pitchFamily="34" charset="0"/>
              <a:buChar char="•"/>
            </a:pPr>
            <a:endParaRPr lang="en-IE" dirty="0" smtClean="0"/>
          </a:p>
          <a:p>
            <a:pPr>
              <a:buFont typeface="Arial" panose="020B0604020202020204" pitchFamily="34" charset="0"/>
              <a:buChar char="•"/>
            </a:pPr>
            <a:r>
              <a:rPr lang="en-GB" dirty="0" smtClean="0"/>
              <a:t> Movement to Hosted Voice/VOIP services could reduce this considerably. </a:t>
            </a:r>
          </a:p>
          <a:p>
            <a:pPr>
              <a:buFont typeface="Arial" panose="020B0604020202020204" pitchFamily="34" charset="0"/>
              <a:buChar char="•"/>
            </a:pPr>
            <a:endParaRPr lang="en-GB" dirty="0"/>
          </a:p>
          <a:p>
            <a:pPr>
              <a:buFont typeface="Arial" panose="020B0604020202020204" pitchFamily="34" charset="0"/>
              <a:buChar char="•"/>
            </a:pPr>
            <a:r>
              <a:rPr lang="en-GB" dirty="0" smtClean="0"/>
              <a:t>Additional savings for the 76% of businesses using mobile phones.</a:t>
            </a:r>
            <a:endParaRPr lang="en-GB" dirty="0"/>
          </a:p>
        </p:txBody>
      </p:sp>
      <p:sp>
        <p:nvSpPr>
          <p:cNvPr id="20" name="Rectangle 19"/>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Connector 21"/>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6156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South East… Takeaway Talking Points</a:t>
            </a:r>
            <a:endParaRPr lang="en-GB" dirty="0"/>
          </a:p>
        </p:txBody>
      </p:sp>
      <p:pic>
        <p:nvPicPr>
          <p:cNvPr id="18" name="Picture 2" descr="http://panfilocastaldi.files.wordpress.com/2011/09/20110713-lightbulb-mo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11" t="18457" r="9688" b="10819"/>
          <a:stretch/>
        </p:blipFill>
        <p:spPr bwMode="auto">
          <a:xfrm>
            <a:off x="0" y="989351"/>
            <a:ext cx="9144000" cy="53889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989351"/>
            <a:ext cx="9144000" cy="5846618"/>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ext Placeholder 3"/>
          <p:cNvSpPr>
            <a:spLocks noGrp="1"/>
          </p:cNvSpPr>
          <p:nvPr>
            <p:ph type="body" idx="1"/>
          </p:nvPr>
        </p:nvSpPr>
        <p:spPr>
          <a:xfrm>
            <a:off x="292067" y="1140422"/>
            <a:ext cx="8559865" cy="4795921"/>
          </a:xfrm>
        </p:spPr>
        <p:txBody>
          <a:bodyPr>
            <a:normAutofit/>
          </a:bodyPr>
          <a:lstStyle/>
          <a:p>
            <a:pPr>
              <a:buFont typeface="Arial" panose="020B0604020202020204" pitchFamily="34" charset="0"/>
              <a:buChar char="•"/>
            </a:pPr>
            <a:r>
              <a:rPr lang="en-GB" dirty="0" smtClean="0"/>
              <a:t>SMEs in the South East are </a:t>
            </a:r>
            <a:r>
              <a:rPr lang="en-GB" dirty="0" smtClean="0">
                <a:solidFill>
                  <a:srgbClr val="FF0000"/>
                </a:solidFill>
              </a:rPr>
              <a:t>somewhat less confident </a:t>
            </a:r>
            <a:r>
              <a:rPr lang="en-GB" dirty="0" smtClean="0"/>
              <a:t>about the future than those in other regions … similar to South West</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However, they are </a:t>
            </a:r>
            <a:r>
              <a:rPr lang="en-GB" dirty="0" smtClean="0">
                <a:solidFill>
                  <a:srgbClr val="FF0000"/>
                </a:solidFill>
              </a:rPr>
              <a:t>likely to invest in IT </a:t>
            </a:r>
            <a:r>
              <a:rPr lang="en-GB" dirty="0" smtClean="0"/>
              <a:t>in 2015 on par with most</a:t>
            </a:r>
          </a:p>
          <a:p>
            <a:pPr>
              <a:buFont typeface="Arial" panose="020B0604020202020204" pitchFamily="34" charset="0"/>
              <a:buChar char="•"/>
            </a:pPr>
            <a:endParaRPr lang="en-GB" dirty="0"/>
          </a:p>
          <a:p>
            <a:pPr>
              <a:buFont typeface="Arial" panose="020B0604020202020204" pitchFamily="34" charset="0"/>
              <a:buChar char="•"/>
            </a:pPr>
            <a:r>
              <a:rPr lang="en-GB" dirty="0" smtClean="0"/>
              <a:t>They have better </a:t>
            </a:r>
            <a:r>
              <a:rPr lang="en-GB" dirty="0" smtClean="0">
                <a:solidFill>
                  <a:srgbClr val="FF0000"/>
                </a:solidFill>
              </a:rPr>
              <a:t>access to candidates with right skills </a:t>
            </a:r>
            <a:r>
              <a:rPr lang="en-GB" dirty="0" smtClean="0"/>
              <a:t>when recruiting</a:t>
            </a:r>
          </a:p>
          <a:p>
            <a:pPr>
              <a:buFont typeface="Arial" panose="020B0604020202020204" pitchFamily="34" charset="0"/>
              <a:buChar char="•"/>
            </a:pPr>
            <a:endParaRPr lang="en-GB" dirty="0" smtClean="0"/>
          </a:p>
          <a:p>
            <a:pPr>
              <a:buFont typeface="Arial" panose="020B0604020202020204" pitchFamily="34" charset="0"/>
              <a:buChar char="•"/>
            </a:pPr>
            <a:r>
              <a:rPr lang="en-GB" dirty="0" smtClean="0"/>
              <a:t>They have </a:t>
            </a:r>
            <a:r>
              <a:rPr lang="en-GB" dirty="0" smtClean="0">
                <a:solidFill>
                  <a:srgbClr val="FF0000"/>
                </a:solidFill>
              </a:rPr>
              <a:t>little confidence in their public representatives</a:t>
            </a:r>
            <a:endParaRPr lang="en-GB" sz="2800" dirty="0" smtClean="0">
              <a:solidFill>
                <a:srgbClr val="FF0000"/>
              </a:solidFill>
            </a:endParaRPr>
          </a:p>
          <a:p>
            <a:pPr>
              <a:buFont typeface="Arial" panose="020B0604020202020204" pitchFamily="34" charset="0"/>
              <a:buChar char="•"/>
            </a:pPr>
            <a:endParaRPr lang="en-IE" dirty="0" smtClean="0"/>
          </a:p>
          <a:p>
            <a:pPr>
              <a:buFont typeface="Arial" panose="020B0604020202020204" pitchFamily="34" charset="0"/>
              <a:buChar char="•"/>
            </a:pPr>
            <a:r>
              <a:rPr lang="en-GB" dirty="0" smtClean="0"/>
              <a:t> Awareness of Government supports </a:t>
            </a:r>
            <a:r>
              <a:rPr lang="en-GB" dirty="0" smtClean="0">
                <a:solidFill>
                  <a:srgbClr val="FF0000"/>
                </a:solidFill>
              </a:rPr>
              <a:t>the lowest in the country</a:t>
            </a:r>
          </a:p>
          <a:p>
            <a:pPr>
              <a:buFont typeface="Arial" panose="020B0604020202020204" pitchFamily="34" charset="0"/>
              <a:buChar char="•"/>
            </a:pPr>
            <a:endParaRPr lang="en-GB" dirty="0"/>
          </a:p>
          <a:p>
            <a:pPr>
              <a:buFont typeface="Arial" panose="020B0604020202020204" pitchFamily="34" charset="0"/>
              <a:buChar char="•"/>
            </a:pPr>
            <a:r>
              <a:rPr lang="en-GB" dirty="0" smtClean="0"/>
              <a:t>Staff </a:t>
            </a:r>
            <a:r>
              <a:rPr lang="en-GB" dirty="0" smtClean="0">
                <a:solidFill>
                  <a:srgbClr val="FF0000"/>
                </a:solidFill>
              </a:rPr>
              <a:t>access to smartphones is low</a:t>
            </a:r>
            <a:r>
              <a:rPr lang="en-GB" dirty="0" smtClean="0"/>
              <a:t> compared to elsewhere and the South East is </a:t>
            </a:r>
            <a:r>
              <a:rPr lang="en-GB" dirty="0" smtClean="0">
                <a:solidFill>
                  <a:srgbClr val="FF0000"/>
                </a:solidFill>
              </a:rPr>
              <a:t>one of the highest areas still </a:t>
            </a:r>
            <a:r>
              <a:rPr lang="en-GB" dirty="0" smtClean="0"/>
              <a:t>using traditional phone line </a:t>
            </a:r>
          </a:p>
          <a:p>
            <a:pPr>
              <a:buFont typeface="Arial" panose="020B0604020202020204" pitchFamily="34" charset="0"/>
              <a:buChar char="•"/>
            </a:pPr>
            <a:endParaRPr lang="en-GB" dirty="0"/>
          </a:p>
          <a:p>
            <a:pPr>
              <a:buFont typeface="Arial" panose="020B0604020202020204" pitchFamily="34" charset="0"/>
              <a:buChar char="•"/>
            </a:pPr>
            <a:r>
              <a:rPr lang="en-GB" dirty="0" smtClean="0"/>
              <a:t>Implementation of </a:t>
            </a:r>
            <a:r>
              <a:rPr lang="en-GB" dirty="0" smtClean="0">
                <a:solidFill>
                  <a:srgbClr val="FF0000"/>
                </a:solidFill>
              </a:rPr>
              <a:t>cloud services </a:t>
            </a:r>
            <a:r>
              <a:rPr lang="en-GB" dirty="0" smtClean="0"/>
              <a:t>lags well behind Dublin</a:t>
            </a:r>
          </a:p>
          <a:p>
            <a:pPr>
              <a:buFont typeface="Arial" panose="020B0604020202020204" pitchFamily="34" charset="0"/>
              <a:buChar char="•"/>
            </a:pPr>
            <a:endParaRPr lang="en-GB" dirty="0"/>
          </a:p>
          <a:p>
            <a:pPr>
              <a:buFont typeface="Arial" panose="020B0604020202020204" pitchFamily="34" charset="0"/>
              <a:buChar char="•"/>
            </a:pP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20" name="Rectangle 19"/>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2" name="Straight Connector 21"/>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7095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Heard of an ‘Office in a Box’ solution?</a:t>
            </a:r>
            <a:endParaRPr lang="en-IE" dirty="0"/>
          </a:p>
        </p:txBody>
      </p:sp>
      <p:sp>
        <p:nvSpPr>
          <p:cNvPr id="4" name="Rectangle 3"/>
          <p:cNvSpPr/>
          <p:nvPr/>
        </p:nvSpPr>
        <p:spPr>
          <a:xfrm>
            <a:off x="137925" y="1545307"/>
            <a:ext cx="5657233" cy="4708981"/>
          </a:xfrm>
          <a:prstGeom prst="rect">
            <a:avLst/>
          </a:prstGeom>
        </p:spPr>
        <p:txBody>
          <a:bodyPr wrap="square">
            <a:spAutoFit/>
          </a:bodyPr>
          <a:lstStyle/>
          <a:p>
            <a:endParaRPr lang="en-IE" sz="2000" dirty="0">
              <a:solidFill>
                <a:srgbClr val="000000"/>
              </a:solidFill>
              <a:latin typeface="Source Sans Pro" pitchFamily="34" charset="0"/>
            </a:endParaRPr>
          </a:p>
          <a:p>
            <a:pPr marL="342900" indent="-342900">
              <a:buFont typeface="+mj-lt"/>
              <a:buAutoNum type="arabicPeriod"/>
            </a:pPr>
            <a:r>
              <a:rPr lang="en-IE" sz="2000" dirty="0">
                <a:solidFill>
                  <a:srgbClr val="000000"/>
                </a:solidFill>
                <a:latin typeface="Source Sans Pro" pitchFamily="34" charset="0"/>
              </a:rPr>
              <a:t>Broadband</a:t>
            </a:r>
          </a:p>
          <a:p>
            <a:pPr marL="342900" indent="-342900">
              <a:buFont typeface="+mj-lt"/>
              <a:buAutoNum type="arabicPeriod"/>
            </a:pPr>
            <a:r>
              <a:rPr lang="en-IE" sz="2000" dirty="0">
                <a:solidFill>
                  <a:srgbClr val="000000"/>
                </a:solidFill>
                <a:latin typeface="Source Sans Pro" pitchFamily="34" charset="0"/>
              </a:rPr>
              <a:t>Phone System</a:t>
            </a:r>
          </a:p>
          <a:p>
            <a:pPr marL="342900" indent="-342900">
              <a:buFont typeface="+mj-lt"/>
              <a:buAutoNum type="arabicPeriod"/>
            </a:pPr>
            <a:r>
              <a:rPr lang="en-IE" sz="2000" dirty="0">
                <a:solidFill>
                  <a:srgbClr val="000000"/>
                </a:solidFill>
                <a:latin typeface="Source Sans Pro" pitchFamily="34" charset="0"/>
              </a:rPr>
              <a:t>Apps</a:t>
            </a:r>
          </a:p>
          <a:p>
            <a:pPr marL="342900" indent="-342900">
              <a:buFont typeface="+mj-lt"/>
              <a:buAutoNum type="arabicPeriod"/>
            </a:pPr>
            <a:r>
              <a:rPr lang="en-IE" sz="2000" dirty="0">
                <a:solidFill>
                  <a:srgbClr val="000000"/>
                </a:solidFill>
                <a:latin typeface="Source Sans Pro" pitchFamily="34" charset="0"/>
              </a:rPr>
              <a:t>Website</a:t>
            </a:r>
          </a:p>
          <a:p>
            <a:pPr marL="342900" indent="-342900">
              <a:buFont typeface="+mj-lt"/>
              <a:buAutoNum type="arabicPeriod"/>
            </a:pPr>
            <a:r>
              <a:rPr lang="en-IE" sz="2000" dirty="0">
                <a:solidFill>
                  <a:srgbClr val="000000"/>
                </a:solidFill>
                <a:latin typeface="Source Sans Pro" pitchFamily="34" charset="0"/>
              </a:rPr>
              <a:t>Hosting/Storage</a:t>
            </a:r>
          </a:p>
          <a:p>
            <a:pPr marL="342900" indent="-342900">
              <a:buFont typeface="+mj-lt"/>
              <a:buAutoNum type="arabicPeriod"/>
            </a:pPr>
            <a:r>
              <a:rPr lang="en-IE" sz="2000" dirty="0" smtClean="0">
                <a:solidFill>
                  <a:srgbClr val="000000"/>
                </a:solidFill>
                <a:latin typeface="Source Sans Pro" pitchFamily="34" charset="0"/>
              </a:rPr>
              <a:t>E-Comms</a:t>
            </a:r>
            <a:endParaRPr lang="en-IE" sz="2000" dirty="0">
              <a:solidFill>
                <a:srgbClr val="000000"/>
              </a:solidFill>
              <a:latin typeface="Source Sans Pro" pitchFamily="34" charset="0"/>
            </a:endParaRPr>
          </a:p>
          <a:p>
            <a:pPr marL="342900" indent="-342900">
              <a:buFont typeface="+mj-lt"/>
              <a:buAutoNum type="arabicPeriod"/>
            </a:pPr>
            <a:r>
              <a:rPr lang="en-IE" sz="2000" dirty="0">
                <a:solidFill>
                  <a:srgbClr val="000000"/>
                </a:solidFill>
                <a:latin typeface="Source Sans Pro" pitchFamily="34" charset="0"/>
              </a:rPr>
              <a:t>E-Mail</a:t>
            </a:r>
          </a:p>
          <a:p>
            <a:pPr marL="342900" indent="-342900">
              <a:buFont typeface="+mj-lt"/>
              <a:buAutoNum type="arabicPeriod"/>
            </a:pPr>
            <a:r>
              <a:rPr lang="en-IE" sz="2000" dirty="0">
                <a:solidFill>
                  <a:srgbClr val="000000"/>
                </a:solidFill>
                <a:latin typeface="Source Sans Pro" pitchFamily="34" charset="0"/>
              </a:rPr>
              <a:t>Video</a:t>
            </a:r>
          </a:p>
          <a:p>
            <a:pPr marL="342900" indent="-342900">
              <a:buFont typeface="+mj-lt"/>
              <a:buAutoNum type="arabicPeriod"/>
            </a:pPr>
            <a:r>
              <a:rPr lang="en-IE" sz="2000" dirty="0">
                <a:solidFill>
                  <a:srgbClr val="000000"/>
                </a:solidFill>
                <a:latin typeface="Source Sans Pro" pitchFamily="34" charset="0"/>
              </a:rPr>
              <a:t>Training</a:t>
            </a:r>
          </a:p>
          <a:p>
            <a:r>
              <a:rPr lang="en-IE" sz="2000" dirty="0">
                <a:solidFill>
                  <a:srgbClr val="000000"/>
                </a:solidFill>
                <a:latin typeface="Source Sans Pro" pitchFamily="34" charset="0"/>
              </a:rPr>
              <a:t>….and more</a:t>
            </a:r>
          </a:p>
          <a:p>
            <a:endParaRPr lang="en-IE" sz="2000" dirty="0" smtClean="0">
              <a:solidFill>
                <a:srgbClr val="000000"/>
              </a:solidFill>
              <a:latin typeface="Source Sans Pro" pitchFamily="34" charset="0"/>
            </a:endParaRPr>
          </a:p>
          <a:p>
            <a:r>
              <a:rPr lang="en-IE" sz="2000" dirty="0" smtClean="0">
                <a:solidFill>
                  <a:srgbClr val="000000"/>
                </a:solidFill>
                <a:latin typeface="Source Sans Pro" pitchFamily="34" charset="0"/>
              </a:rPr>
              <a:t>€3000 but  50</a:t>
            </a:r>
            <a:r>
              <a:rPr lang="en-IE" sz="2000" dirty="0">
                <a:solidFill>
                  <a:srgbClr val="000000"/>
                </a:solidFill>
                <a:latin typeface="Source Sans Pro" pitchFamily="34" charset="0"/>
              </a:rPr>
              <a:t>% </a:t>
            </a:r>
            <a:r>
              <a:rPr lang="en-IE" sz="2000" dirty="0" smtClean="0">
                <a:solidFill>
                  <a:srgbClr val="000000"/>
                </a:solidFill>
                <a:latin typeface="Source Sans Pro" pitchFamily="34" charset="0"/>
              </a:rPr>
              <a:t>back </a:t>
            </a:r>
          </a:p>
          <a:p>
            <a:r>
              <a:rPr lang="en-IE" sz="2000" dirty="0" smtClean="0">
                <a:solidFill>
                  <a:srgbClr val="000000"/>
                </a:solidFill>
                <a:latin typeface="Source Sans Pro" pitchFamily="34" charset="0"/>
              </a:rPr>
              <a:t>or essentially 6 </a:t>
            </a:r>
            <a:r>
              <a:rPr lang="en-IE" sz="2000" dirty="0">
                <a:solidFill>
                  <a:srgbClr val="000000"/>
                </a:solidFill>
                <a:latin typeface="Source Sans Pro" pitchFamily="34" charset="0"/>
              </a:rPr>
              <a:t>months </a:t>
            </a:r>
            <a:r>
              <a:rPr lang="en-IE" sz="2000" dirty="0" smtClean="0">
                <a:solidFill>
                  <a:srgbClr val="000000"/>
                </a:solidFill>
                <a:latin typeface="Source Sans Pro" pitchFamily="34" charset="0"/>
              </a:rPr>
              <a:t>free!</a:t>
            </a:r>
            <a:endParaRPr lang="en-IE" sz="2000" dirty="0">
              <a:solidFill>
                <a:srgbClr val="000000"/>
              </a:solidFill>
              <a:latin typeface="Source Sans Pro" pitchFamily="34" charset="0"/>
            </a:endParaRPr>
          </a:p>
          <a:p>
            <a:endParaRPr lang="en-IE" sz="200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721" y="1062467"/>
            <a:ext cx="4838699" cy="567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286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7137071" cy="954741"/>
          </a:xfrm>
        </p:spPr>
        <p:txBody>
          <a:bodyPr>
            <a:normAutofit/>
          </a:bodyPr>
          <a:lstStyle/>
          <a:p>
            <a:r>
              <a:rPr lang="en-IE" sz="2200" dirty="0" smtClean="0"/>
              <a:t>Will you be left traditional while others accelerate?</a:t>
            </a:r>
            <a:endParaRPr lang="en-IE"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7526"/>
            <a:ext cx="9144000" cy="312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5013" y="4536373"/>
            <a:ext cx="2517568" cy="1477328"/>
          </a:xfrm>
          <a:prstGeom prst="rect">
            <a:avLst/>
          </a:prstGeom>
          <a:noFill/>
        </p:spPr>
        <p:txBody>
          <a:bodyPr wrap="square" rtlCol="0">
            <a:spAutoFit/>
          </a:bodyPr>
          <a:lstStyle/>
          <a:p>
            <a:pPr algn="just"/>
            <a:r>
              <a:rPr lang="en-IE" dirty="0" smtClean="0">
                <a:solidFill>
                  <a:srgbClr val="000000"/>
                </a:solidFill>
                <a:latin typeface="Source Sans Pro" pitchFamily="34" charset="0"/>
              </a:rPr>
              <a:t>Talk to us about what version of an ‘Office in a Box’ will suit your business and we’ll help you apply</a:t>
            </a:r>
            <a:endParaRPr lang="en-IE" dirty="0">
              <a:solidFill>
                <a:srgbClr val="000000"/>
              </a:solidFill>
              <a:latin typeface="Source Sans Pro" pitchFamily="34" charset="0"/>
            </a:endParaRPr>
          </a:p>
        </p:txBody>
      </p:sp>
      <p:sp>
        <p:nvSpPr>
          <p:cNvPr id="6" name="TextBox 5"/>
          <p:cNvSpPr txBox="1"/>
          <p:nvPr/>
        </p:nvSpPr>
        <p:spPr>
          <a:xfrm>
            <a:off x="3461657" y="4536372"/>
            <a:ext cx="2499756" cy="1754326"/>
          </a:xfrm>
          <a:prstGeom prst="rect">
            <a:avLst/>
          </a:prstGeom>
          <a:noFill/>
        </p:spPr>
        <p:txBody>
          <a:bodyPr wrap="square" rtlCol="0">
            <a:spAutoFit/>
          </a:bodyPr>
          <a:lstStyle/>
          <a:p>
            <a:r>
              <a:rPr lang="en-IE" dirty="0" smtClean="0">
                <a:solidFill>
                  <a:srgbClr val="000000"/>
                </a:solidFill>
                <a:latin typeface="Source Sans Pro" pitchFamily="34" charset="0"/>
              </a:rPr>
              <a:t>Attend another quick seminar in Wexford on simplifying the application process and apply with your LEO</a:t>
            </a:r>
            <a:endParaRPr lang="en-IE" dirty="0">
              <a:solidFill>
                <a:srgbClr val="000000"/>
              </a:solidFill>
              <a:latin typeface="Source Sans Pro" pitchFamily="34" charset="0"/>
            </a:endParaRPr>
          </a:p>
        </p:txBody>
      </p:sp>
      <p:sp>
        <p:nvSpPr>
          <p:cNvPr id="7" name="TextBox 6"/>
          <p:cNvSpPr txBox="1"/>
          <p:nvPr/>
        </p:nvSpPr>
        <p:spPr>
          <a:xfrm>
            <a:off x="6282047" y="4513954"/>
            <a:ext cx="2612572" cy="923330"/>
          </a:xfrm>
          <a:prstGeom prst="rect">
            <a:avLst/>
          </a:prstGeom>
          <a:noFill/>
        </p:spPr>
        <p:txBody>
          <a:bodyPr wrap="square" rtlCol="0">
            <a:spAutoFit/>
          </a:bodyPr>
          <a:lstStyle/>
          <a:p>
            <a:pPr algn="just"/>
            <a:r>
              <a:rPr lang="en-IE" dirty="0" smtClean="0">
                <a:solidFill>
                  <a:srgbClr val="000000"/>
                </a:solidFill>
                <a:latin typeface="Source Sans Pro" pitchFamily="34" charset="0"/>
              </a:rPr>
              <a:t>We’ll take care of everything and get you setup in 4 weeks</a:t>
            </a:r>
            <a:endParaRPr lang="en-IE" dirty="0">
              <a:solidFill>
                <a:srgbClr val="000000"/>
              </a:solidFill>
              <a:latin typeface="Source Sans Pro" pitchFamily="34" charset="0"/>
            </a:endParaRPr>
          </a:p>
        </p:txBody>
      </p:sp>
      <p:cxnSp>
        <p:nvCxnSpPr>
          <p:cNvPr id="9" name="Straight Connector 8"/>
          <p:cNvCxnSpPr/>
          <p:nvPr/>
        </p:nvCxnSpPr>
        <p:spPr>
          <a:xfrm>
            <a:off x="3135086" y="4120737"/>
            <a:ext cx="11875" cy="2737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51418" y="4120737"/>
            <a:ext cx="23751" cy="27372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6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3"/>
          <p:cNvSpPr>
            <a:spLocks noGrp="1" noChangeArrowheads="1"/>
          </p:cNvSpPr>
          <p:nvPr>
            <p:ph type="title"/>
          </p:nvPr>
        </p:nvSpPr>
        <p:spPr/>
        <p:txBody>
          <a:bodyPr/>
          <a:lstStyle/>
          <a:p>
            <a:r>
              <a:rPr lang="en-US" dirty="0" smtClean="0"/>
              <a:t>C. Profile of Sample</a:t>
            </a:r>
            <a:endParaRPr lang="en-GB" dirty="0" smtClean="0"/>
          </a:p>
        </p:txBody>
      </p:sp>
      <p:pic>
        <p:nvPicPr>
          <p:cNvPr id="34" name="Picture 2" descr="http://lauramcgonigle.ie/wp-content/uploads/2013/04/Cork-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2635"/>
            <a:ext cx="9144000" cy="588536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0" y="962526"/>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cxnSp>
        <p:nvCxnSpPr>
          <p:cNvPr id="63" name="Straight Connector 62"/>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36" name="Chart 35"/>
          <p:cNvGraphicFramePr/>
          <p:nvPr>
            <p:extLst>
              <p:ext uri="{D42A27DB-BD31-4B8C-83A1-F6EECF244321}">
                <p14:modId xmlns:p14="http://schemas.microsoft.com/office/powerpoint/2010/main" val="1506009053"/>
              </p:ext>
            </p:extLst>
          </p:nvPr>
        </p:nvGraphicFramePr>
        <p:xfrm>
          <a:off x="114300" y="1397000"/>
          <a:ext cx="8915400" cy="4851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1"/>
          <p:cNvSpPr/>
          <p:nvPr/>
        </p:nvSpPr>
        <p:spPr>
          <a:xfrm>
            <a:off x="319075" y="3144347"/>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Services</a:t>
            </a:r>
            <a:endParaRPr lang="en-IE" sz="1400" dirty="0"/>
          </a:p>
        </p:txBody>
      </p:sp>
      <p:sp>
        <p:nvSpPr>
          <p:cNvPr id="13" name="Rounded Rectangle 12"/>
          <p:cNvSpPr/>
          <p:nvPr/>
        </p:nvSpPr>
        <p:spPr>
          <a:xfrm>
            <a:off x="1178990" y="3458681"/>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Retail</a:t>
            </a:r>
            <a:endParaRPr lang="en-IE" sz="1400" dirty="0"/>
          </a:p>
        </p:txBody>
      </p:sp>
      <p:sp>
        <p:nvSpPr>
          <p:cNvPr id="14" name="Rounded Rectangle 13"/>
          <p:cNvSpPr/>
          <p:nvPr/>
        </p:nvSpPr>
        <p:spPr>
          <a:xfrm>
            <a:off x="1794306" y="4068040"/>
            <a:ext cx="1326846" cy="414556"/>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Manufacturing</a:t>
            </a:r>
            <a:endParaRPr lang="en-IE" sz="1400" dirty="0"/>
          </a:p>
        </p:txBody>
      </p:sp>
      <p:sp>
        <p:nvSpPr>
          <p:cNvPr id="15" name="Rounded Rectangle 14"/>
          <p:cNvSpPr/>
          <p:nvPr/>
        </p:nvSpPr>
        <p:spPr>
          <a:xfrm>
            <a:off x="2891587" y="4643369"/>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Hospitality</a:t>
            </a:r>
            <a:endParaRPr lang="en-IE" sz="1400" dirty="0"/>
          </a:p>
        </p:txBody>
      </p:sp>
      <p:sp>
        <p:nvSpPr>
          <p:cNvPr id="16" name="Rounded Rectangle 15"/>
          <p:cNvSpPr/>
          <p:nvPr/>
        </p:nvSpPr>
        <p:spPr>
          <a:xfrm>
            <a:off x="3574338" y="4903048"/>
            <a:ext cx="1156158" cy="400302"/>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Construction</a:t>
            </a:r>
            <a:endParaRPr lang="en-IE" sz="1400" dirty="0"/>
          </a:p>
        </p:txBody>
      </p:sp>
      <p:sp>
        <p:nvSpPr>
          <p:cNvPr id="17" name="Rounded Rectangle 16"/>
          <p:cNvSpPr/>
          <p:nvPr/>
        </p:nvSpPr>
        <p:spPr>
          <a:xfrm>
            <a:off x="7078092" y="4942426"/>
            <a:ext cx="1083006" cy="400302"/>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Distribution</a:t>
            </a:r>
            <a:endParaRPr lang="en-IE" sz="1400" dirty="0"/>
          </a:p>
        </p:txBody>
      </p:sp>
      <p:sp>
        <p:nvSpPr>
          <p:cNvPr id="18" name="Rounded Rectangle 17"/>
          <p:cNvSpPr/>
          <p:nvPr/>
        </p:nvSpPr>
        <p:spPr>
          <a:xfrm>
            <a:off x="5378755" y="4173040"/>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Tech/IT</a:t>
            </a:r>
            <a:endParaRPr lang="en-IE" sz="1400" dirty="0"/>
          </a:p>
        </p:txBody>
      </p:sp>
      <p:sp>
        <p:nvSpPr>
          <p:cNvPr id="19" name="Rounded Rectangle 18"/>
          <p:cNvSpPr/>
          <p:nvPr/>
        </p:nvSpPr>
        <p:spPr>
          <a:xfrm>
            <a:off x="6122466" y="5370809"/>
            <a:ext cx="1156157" cy="303361"/>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Fin Services</a:t>
            </a:r>
            <a:endParaRPr lang="en-IE" sz="1400" dirty="0"/>
          </a:p>
        </p:txBody>
      </p:sp>
      <p:sp>
        <p:nvSpPr>
          <p:cNvPr id="20" name="Rounded Rectangle 19"/>
          <p:cNvSpPr/>
          <p:nvPr/>
        </p:nvSpPr>
        <p:spPr>
          <a:xfrm>
            <a:off x="7951267" y="4069183"/>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Other</a:t>
            </a:r>
            <a:endParaRPr lang="en-IE" sz="1400" dirty="0"/>
          </a:p>
        </p:txBody>
      </p:sp>
      <p:sp>
        <p:nvSpPr>
          <p:cNvPr id="21" name="Rounded Rectangle 20"/>
          <p:cNvSpPr/>
          <p:nvPr/>
        </p:nvSpPr>
        <p:spPr>
          <a:xfrm>
            <a:off x="4554348" y="4703706"/>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Transport</a:t>
            </a:r>
            <a:endParaRPr lang="en-IE" sz="1400" dirty="0"/>
          </a:p>
        </p:txBody>
      </p:sp>
    </p:spTree>
    <p:extLst>
      <p:ext uri="{BB962C8B-B14F-4D97-AF65-F5344CB8AC3E}">
        <p14:creationId xmlns:p14="http://schemas.microsoft.com/office/powerpoint/2010/main" val="919386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pic>
        <p:nvPicPr>
          <p:cNvPr id="18" name="Picture 2" descr="http://panfilocastaldi.files.wordpress.com/2011/09/20110713-lightbulb-mo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11" t="18457" r="9688" b="10819"/>
          <a:stretch/>
        </p:blipFill>
        <p:spPr bwMode="auto">
          <a:xfrm>
            <a:off x="0" y="989351"/>
            <a:ext cx="9144000" cy="53889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989351"/>
            <a:ext cx="9144000" cy="5846618"/>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2" name="Straight Connector 21"/>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292" y="992203"/>
            <a:ext cx="6381798" cy="494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79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6" name="Picture 4" descr="http://smallbiztrends.com/wp-content/uploads/2010/09/outlook.jpg"/>
          <p:cNvPicPr>
            <a:picLocks noChangeAspect="1" noChangeArrowheads="1"/>
          </p:cNvPicPr>
          <p:nvPr/>
        </p:nvPicPr>
        <p:blipFill rotWithShape="1">
          <a:blip r:embed="rId3">
            <a:extLst>
              <a:ext uri="{28A0092B-C50C-407E-A947-70E740481C1C}">
                <a14:useLocalDpi xmlns:a14="http://schemas.microsoft.com/office/drawing/2010/main" val="0"/>
              </a:ext>
            </a:extLst>
          </a:blip>
          <a:srcRect l="3749" r="7781"/>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97" y="5749872"/>
            <a:ext cx="9143999" cy="115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45434" y="6000758"/>
            <a:ext cx="8598566" cy="553998"/>
          </a:xfrm>
          <a:prstGeom prst="rect">
            <a:avLst/>
          </a:prstGeom>
          <a:noFill/>
        </p:spPr>
        <p:txBody>
          <a:bodyPr wrap="square" rtlCol="0" anchor="ctr">
            <a:spAutoFit/>
          </a:bodyPr>
          <a:lstStyle/>
          <a:p>
            <a:pPr algn="r">
              <a:defRPr/>
            </a:pPr>
            <a:r>
              <a:rPr lang="en-GB" sz="3000" dirty="0">
                <a:cs typeface="Arial" charset="0"/>
              </a:rPr>
              <a:t>Section 1: Outlook &amp; </a:t>
            </a:r>
            <a:r>
              <a:rPr lang="en-GB" sz="3000" dirty="0" smtClean="0">
                <a:cs typeface="Arial" charset="0"/>
              </a:rPr>
              <a:t>Challenges</a:t>
            </a:r>
            <a:endParaRPr lang="en-GB" sz="2600" dirty="0"/>
          </a:p>
        </p:txBody>
      </p:sp>
      <p:pic>
        <p:nvPicPr>
          <p:cNvPr id="8" name="Picture 7" descr="amarach rgb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697516"/>
            <a:ext cx="1828798" cy="1160484"/>
          </a:xfrm>
          <a:prstGeom prst="rect">
            <a:avLst/>
          </a:prstGeom>
          <a:noFill/>
          <a:ln>
            <a:noFill/>
          </a:ln>
        </p:spPr>
      </p:pic>
      <p:pic>
        <p:nvPicPr>
          <p:cNvPr id="16390" name="Picture 6" descr="http://www.officialpsds.com/images/thumbs/Black-Binoculars-psd556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078" y="1202499"/>
            <a:ext cx="7680706" cy="345021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158240" y="2109216"/>
            <a:ext cx="2548128" cy="225552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flipV="1">
            <a:off x="5706489" y="2109216"/>
            <a:ext cx="2548128" cy="225552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1835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06" b="9894"/>
          <a:stretch/>
        </p:blipFill>
        <p:spPr bwMode="auto">
          <a:xfrm>
            <a:off x="0" y="996203"/>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0" y="996203"/>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smtClean="0"/>
              <a:t>Business Outlook for Next 12 Months – I </a:t>
            </a:r>
            <a:endParaRPr lang="en-GB" dirty="0"/>
          </a:p>
        </p:txBody>
      </p:sp>
      <p:graphicFrame>
        <p:nvGraphicFramePr>
          <p:cNvPr id="17" name="Object 3"/>
          <p:cNvGraphicFramePr>
            <a:graphicFrameLocks noChangeAspect="1"/>
          </p:cNvGraphicFramePr>
          <p:nvPr>
            <p:extLst>
              <p:ext uri="{D42A27DB-BD31-4B8C-83A1-F6EECF244321}">
                <p14:modId xmlns:p14="http://schemas.microsoft.com/office/powerpoint/2010/main" val="963455699"/>
              </p:ext>
            </p:extLst>
          </p:nvPr>
        </p:nvGraphicFramePr>
        <p:xfrm>
          <a:off x="1676400" y="1654614"/>
          <a:ext cx="7048500" cy="4178694"/>
        </p:xfrm>
        <a:graphic>
          <a:graphicData uri="http://schemas.openxmlformats.org/drawingml/2006/chart">
            <c:chart xmlns:c="http://schemas.openxmlformats.org/drawingml/2006/chart" xmlns:r="http://schemas.openxmlformats.org/officeDocument/2006/relationships" r:id="rId4"/>
          </a:graphicData>
        </a:graphic>
      </p:graphicFrame>
      <p:sp>
        <p:nvSpPr>
          <p:cNvPr id="60" name="Right Brace 59"/>
          <p:cNvSpPr/>
          <p:nvPr/>
        </p:nvSpPr>
        <p:spPr>
          <a:xfrm>
            <a:off x="2646216" y="2136775"/>
            <a:ext cx="110837" cy="203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2" name="Right Brace 61"/>
          <p:cNvSpPr/>
          <p:nvPr/>
        </p:nvSpPr>
        <p:spPr>
          <a:xfrm>
            <a:off x="2646216" y="5219868"/>
            <a:ext cx="110837" cy="3657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5" name="TextBox 44"/>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
        <p:nvSpPr>
          <p:cNvPr id="19" name="Text Box 16"/>
          <p:cNvSpPr txBox="1">
            <a:spLocks noChangeArrowheads="1"/>
          </p:cNvSpPr>
          <p:nvPr/>
        </p:nvSpPr>
        <p:spPr bwMode="auto">
          <a:xfrm>
            <a:off x="2102445"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t>%</a:t>
            </a:r>
          </a:p>
        </p:txBody>
      </p:sp>
      <p:sp>
        <p:nvSpPr>
          <p:cNvPr id="25" name="AutoShape 5"/>
          <p:cNvSpPr>
            <a:spLocks noChangeArrowheads="1"/>
          </p:cNvSpPr>
          <p:nvPr/>
        </p:nvSpPr>
        <p:spPr bwMode="auto">
          <a:xfrm>
            <a:off x="113282" y="2199958"/>
            <a:ext cx="1598836"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Very positive</a:t>
            </a:r>
            <a:endParaRPr lang="en-IE" sz="1400" dirty="0"/>
          </a:p>
        </p:txBody>
      </p:sp>
      <p:sp>
        <p:nvSpPr>
          <p:cNvPr id="28" name="AutoShape 5"/>
          <p:cNvSpPr>
            <a:spLocks noChangeArrowheads="1"/>
          </p:cNvSpPr>
          <p:nvPr/>
        </p:nvSpPr>
        <p:spPr bwMode="auto">
          <a:xfrm>
            <a:off x="113282" y="3255818"/>
            <a:ext cx="1598836"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Fairly positive</a:t>
            </a:r>
            <a:endParaRPr lang="en-IE" sz="1400" dirty="0"/>
          </a:p>
        </p:txBody>
      </p:sp>
      <p:sp>
        <p:nvSpPr>
          <p:cNvPr id="29" name="AutoShape 5"/>
          <p:cNvSpPr>
            <a:spLocks noChangeArrowheads="1"/>
          </p:cNvSpPr>
          <p:nvPr/>
        </p:nvSpPr>
        <p:spPr bwMode="auto">
          <a:xfrm>
            <a:off x="113282" y="4635350"/>
            <a:ext cx="1598836"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Neither/Nor</a:t>
            </a:r>
            <a:endParaRPr lang="en-IE" sz="1400" dirty="0"/>
          </a:p>
        </p:txBody>
      </p:sp>
      <p:sp>
        <p:nvSpPr>
          <p:cNvPr id="30" name="AutoShape 5"/>
          <p:cNvSpPr>
            <a:spLocks noChangeArrowheads="1"/>
          </p:cNvSpPr>
          <p:nvPr/>
        </p:nvSpPr>
        <p:spPr bwMode="auto">
          <a:xfrm>
            <a:off x="113282" y="5209309"/>
            <a:ext cx="1598836"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Fairly negative</a:t>
            </a:r>
            <a:endParaRPr lang="en-IE" sz="1400" dirty="0"/>
          </a:p>
        </p:txBody>
      </p:sp>
      <p:sp>
        <p:nvSpPr>
          <p:cNvPr id="32" name="AutoShape 5"/>
          <p:cNvSpPr>
            <a:spLocks noChangeArrowheads="1"/>
          </p:cNvSpPr>
          <p:nvPr/>
        </p:nvSpPr>
        <p:spPr bwMode="auto">
          <a:xfrm>
            <a:off x="123568" y="5380096"/>
            <a:ext cx="1588549"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Very negative</a:t>
            </a:r>
            <a:endParaRPr lang="en-IE" sz="1400" dirty="0"/>
          </a:p>
        </p:txBody>
      </p:sp>
      <p:sp>
        <p:nvSpPr>
          <p:cNvPr id="33" name="AutoShape 5"/>
          <p:cNvSpPr>
            <a:spLocks noChangeArrowheads="1"/>
          </p:cNvSpPr>
          <p:nvPr/>
        </p:nvSpPr>
        <p:spPr bwMode="auto">
          <a:xfrm>
            <a:off x="123568" y="5522329"/>
            <a:ext cx="1588549" cy="261226"/>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lgn="r">
              <a:lnSpc>
                <a:spcPts val="1300"/>
              </a:lnSpc>
            </a:pPr>
            <a:r>
              <a:rPr lang="en-IE" sz="1400" dirty="0" smtClean="0"/>
              <a:t>Don’t know</a:t>
            </a:r>
            <a:endParaRPr lang="en-IE" sz="1400" dirty="0"/>
          </a:p>
        </p:txBody>
      </p:sp>
      <p:cxnSp>
        <p:nvCxnSpPr>
          <p:cNvPr id="4" name="Straight Connector 3"/>
          <p:cNvCxnSpPr/>
          <p:nvPr/>
        </p:nvCxnSpPr>
        <p:spPr>
          <a:xfrm>
            <a:off x="3434229" y="1372286"/>
            <a:ext cx="0" cy="430530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130619" y="1370556"/>
            <a:ext cx="980010" cy="299057"/>
          </a:xfrm>
          <a:prstGeom prst="roundRect">
            <a:avLst/>
          </a:prstGeom>
          <a:ln w="190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5">
                    <a:lumMod val="75000"/>
                  </a:schemeClr>
                </a:solidFill>
              </a:rPr>
              <a:t>1-5 emp.</a:t>
            </a:r>
            <a:endParaRPr lang="en-IE" sz="1400" dirty="0">
              <a:solidFill>
                <a:schemeClr val="accent5">
                  <a:lumMod val="75000"/>
                </a:schemeClr>
              </a:solidFill>
            </a:endParaRPr>
          </a:p>
        </p:txBody>
      </p:sp>
      <p:sp>
        <p:nvSpPr>
          <p:cNvPr id="35" name="Text Box 16"/>
          <p:cNvSpPr txBox="1">
            <a:spLocks noChangeArrowheads="1"/>
          </p:cNvSpPr>
          <p:nvPr/>
        </p:nvSpPr>
        <p:spPr bwMode="auto">
          <a:xfrm>
            <a:off x="4460163"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5">
                    <a:lumMod val="75000"/>
                  </a:schemeClr>
                </a:solidFill>
              </a:rPr>
              <a:t>%</a:t>
            </a:r>
          </a:p>
        </p:txBody>
      </p:sp>
      <p:sp>
        <p:nvSpPr>
          <p:cNvPr id="38" name="Rounded Rectangle 37"/>
          <p:cNvSpPr/>
          <p:nvPr/>
        </p:nvSpPr>
        <p:spPr>
          <a:xfrm>
            <a:off x="5299019" y="1370556"/>
            <a:ext cx="980010" cy="299057"/>
          </a:xfrm>
          <a:prstGeom prst="roundRect">
            <a:avLst/>
          </a:prstGeom>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1">
                    <a:lumMod val="75000"/>
                  </a:schemeClr>
                </a:solidFill>
              </a:rPr>
              <a:t>6-10 emp.</a:t>
            </a:r>
            <a:endParaRPr lang="en-IE" sz="1400" dirty="0">
              <a:solidFill>
                <a:schemeClr val="accent1">
                  <a:lumMod val="75000"/>
                </a:schemeClr>
              </a:solidFill>
            </a:endParaRPr>
          </a:p>
        </p:txBody>
      </p:sp>
      <p:sp>
        <p:nvSpPr>
          <p:cNvPr id="40" name="Text Box 16"/>
          <p:cNvSpPr txBox="1">
            <a:spLocks noChangeArrowheads="1"/>
          </p:cNvSpPr>
          <p:nvPr/>
        </p:nvSpPr>
        <p:spPr bwMode="auto">
          <a:xfrm>
            <a:off x="5628563"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1">
                    <a:lumMod val="75000"/>
                  </a:schemeClr>
                </a:solidFill>
              </a:rPr>
              <a:t>%</a:t>
            </a:r>
          </a:p>
        </p:txBody>
      </p:sp>
      <p:sp>
        <p:nvSpPr>
          <p:cNvPr id="41" name="Rounded Rectangle 40"/>
          <p:cNvSpPr/>
          <p:nvPr/>
        </p:nvSpPr>
        <p:spPr>
          <a:xfrm>
            <a:off x="6467419" y="1370556"/>
            <a:ext cx="980010" cy="299057"/>
          </a:xfrm>
          <a:prstGeom prst="roundRect">
            <a:avLst/>
          </a:prstGeom>
          <a:ln w="1905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3">
                    <a:lumMod val="75000"/>
                  </a:schemeClr>
                </a:solidFill>
              </a:rPr>
              <a:t>11-20 emp.</a:t>
            </a:r>
            <a:endParaRPr lang="en-IE" sz="1400" dirty="0">
              <a:solidFill>
                <a:schemeClr val="accent3">
                  <a:lumMod val="75000"/>
                </a:schemeClr>
              </a:solidFill>
            </a:endParaRPr>
          </a:p>
        </p:txBody>
      </p:sp>
      <p:sp>
        <p:nvSpPr>
          <p:cNvPr id="42" name="Text Box 16"/>
          <p:cNvSpPr txBox="1">
            <a:spLocks noChangeArrowheads="1"/>
          </p:cNvSpPr>
          <p:nvPr/>
        </p:nvSpPr>
        <p:spPr bwMode="auto">
          <a:xfrm>
            <a:off x="6796963"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3">
                    <a:lumMod val="75000"/>
                  </a:schemeClr>
                </a:solidFill>
              </a:rPr>
              <a:t>%</a:t>
            </a:r>
          </a:p>
        </p:txBody>
      </p:sp>
      <p:sp>
        <p:nvSpPr>
          <p:cNvPr id="44" name="Rounded Rectangle 43"/>
          <p:cNvSpPr/>
          <p:nvPr/>
        </p:nvSpPr>
        <p:spPr>
          <a:xfrm>
            <a:off x="7635819" y="1370556"/>
            <a:ext cx="980010" cy="299057"/>
          </a:xfrm>
          <a:prstGeom prst="roundRect">
            <a:avLst/>
          </a:prstGeom>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solidFill>
                  <a:schemeClr val="accent6">
                    <a:lumMod val="75000"/>
                  </a:schemeClr>
                </a:solidFill>
              </a:rPr>
              <a:t>21-50 emp.</a:t>
            </a:r>
            <a:endParaRPr lang="en-IE" sz="1400" dirty="0">
              <a:solidFill>
                <a:schemeClr val="accent6">
                  <a:lumMod val="75000"/>
                </a:schemeClr>
              </a:solidFill>
            </a:endParaRPr>
          </a:p>
        </p:txBody>
      </p:sp>
      <p:sp>
        <p:nvSpPr>
          <p:cNvPr id="47" name="Text Box 16"/>
          <p:cNvSpPr txBox="1">
            <a:spLocks noChangeArrowheads="1"/>
          </p:cNvSpPr>
          <p:nvPr/>
        </p:nvSpPr>
        <p:spPr bwMode="auto">
          <a:xfrm>
            <a:off x="7965363" y="182211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200" dirty="0">
                <a:solidFill>
                  <a:schemeClr val="accent6">
                    <a:lumMod val="75000"/>
                  </a:schemeClr>
                </a:solidFill>
              </a:rPr>
              <a:t>%</a:t>
            </a:r>
          </a:p>
        </p:txBody>
      </p:sp>
      <p:sp>
        <p:nvSpPr>
          <p:cNvPr id="53" name="TextBox 52"/>
          <p:cNvSpPr txBox="1">
            <a:spLocks noChangeArrowheads="1"/>
          </p:cNvSpPr>
          <p:nvPr/>
        </p:nvSpPr>
        <p:spPr bwMode="auto">
          <a:xfrm>
            <a:off x="1871512"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rgbClr val="000000"/>
                </a:solidFill>
              </a:rPr>
              <a:t>(n=400)</a:t>
            </a:r>
            <a:endParaRPr lang="en-GB" altLang="en-US" sz="1200" dirty="0">
              <a:solidFill>
                <a:srgbClr val="000000"/>
              </a:solidFill>
            </a:endParaRPr>
          </a:p>
        </p:txBody>
      </p:sp>
      <p:sp>
        <p:nvSpPr>
          <p:cNvPr id="54" name="Rounded Rectangle 53"/>
          <p:cNvSpPr/>
          <p:nvPr/>
        </p:nvSpPr>
        <p:spPr>
          <a:xfrm>
            <a:off x="1772901" y="1370556"/>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All SMEs</a:t>
            </a:r>
            <a:endParaRPr lang="en-IE" sz="1400" dirty="0"/>
          </a:p>
        </p:txBody>
      </p:sp>
      <p:sp>
        <p:nvSpPr>
          <p:cNvPr id="55" name="TextBox 54"/>
          <p:cNvSpPr txBox="1">
            <a:spLocks noChangeArrowheads="1"/>
          </p:cNvSpPr>
          <p:nvPr/>
        </p:nvSpPr>
        <p:spPr bwMode="auto">
          <a:xfrm>
            <a:off x="4229230"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5">
                    <a:lumMod val="75000"/>
                  </a:schemeClr>
                </a:solidFill>
              </a:rPr>
              <a:t>(n=300)</a:t>
            </a:r>
            <a:endParaRPr lang="en-GB" altLang="en-US" sz="1200" dirty="0">
              <a:solidFill>
                <a:schemeClr val="accent5">
                  <a:lumMod val="75000"/>
                </a:schemeClr>
              </a:solidFill>
            </a:endParaRPr>
          </a:p>
        </p:txBody>
      </p:sp>
      <p:sp>
        <p:nvSpPr>
          <p:cNvPr id="56" name="TextBox 55"/>
          <p:cNvSpPr txBox="1">
            <a:spLocks noChangeArrowheads="1"/>
          </p:cNvSpPr>
          <p:nvPr/>
        </p:nvSpPr>
        <p:spPr bwMode="auto">
          <a:xfrm>
            <a:off x="5397630"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1">
                    <a:lumMod val="75000"/>
                  </a:schemeClr>
                </a:solidFill>
              </a:rPr>
              <a:t>(n=100)</a:t>
            </a:r>
            <a:endParaRPr lang="en-GB" altLang="en-US" sz="1200" dirty="0">
              <a:solidFill>
                <a:schemeClr val="accent1">
                  <a:lumMod val="75000"/>
                </a:schemeClr>
              </a:solidFill>
            </a:endParaRPr>
          </a:p>
        </p:txBody>
      </p:sp>
      <p:sp>
        <p:nvSpPr>
          <p:cNvPr id="57" name="TextBox 56"/>
          <p:cNvSpPr txBox="1">
            <a:spLocks noChangeArrowheads="1"/>
          </p:cNvSpPr>
          <p:nvPr/>
        </p:nvSpPr>
        <p:spPr bwMode="auto">
          <a:xfrm>
            <a:off x="6566030"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3">
                    <a:lumMod val="75000"/>
                  </a:schemeClr>
                </a:solidFill>
              </a:rPr>
              <a:t>(n=100)</a:t>
            </a:r>
            <a:endParaRPr lang="en-GB" altLang="en-US" sz="1200" dirty="0">
              <a:solidFill>
                <a:schemeClr val="accent3">
                  <a:lumMod val="75000"/>
                </a:schemeClr>
              </a:solidFill>
            </a:endParaRPr>
          </a:p>
        </p:txBody>
      </p:sp>
      <p:sp>
        <p:nvSpPr>
          <p:cNvPr id="58" name="TextBox 57"/>
          <p:cNvSpPr txBox="1">
            <a:spLocks noChangeArrowheads="1"/>
          </p:cNvSpPr>
          <p:nvPr/>
        </p:nvSpPr>
        <p:spPr bwMode="auto">
          <a:xfrm>
            <a:off x="7734430" y="1646644"/>
            <a:ext cx="782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200" dirty="0" smtClean="0">
                <a:solidFill>
                  <a:schemeClr val="accent6">
                    <a:lumMod val="75000"/>
                  </a:schemeClr>
                </a:solidFill>
              </a:rPr>
              <a:t>(n=100)</a:t>
            </a:r>
            <a:endParaRPr lang="en-GB" altLang="en-US" sz="1200" dirty="0">
              <a:solidFill>
                <a:schemeClr val="accent6">
                  <a:lumMod val="75000"/>
                </a:schemeClr>
              </a:solidFill>
            </a:endParaRPr>
          </a:p>
        </p:txBody>
      </p:sp>
      <p:sp>
        <p:nvSpPr>
          <p:cNvPr id="59" name="AutoShape 5"/>
          <p:cNvSpPr>
            <a:spLocks noChangeArrowheads="1"/>
          </p:cNvSpPr>
          <p:nvPr/>
        </p:nvSpPr>
        <p:spPr bwMode="auto">
          <a:xfrm>
            <a:off x="2679835" y="2997796"/>
            <a:ext cx="990465" cy="309958"/>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r>
              <a:rPr lang="en-IE" sz="1400" dirty="0" smtClean="0"/>
              <a:t>61%</a:t>
            </a:r>
            <a:endParaRPr lang="en-IE" sz="1400" dirty="0"/>
          </a:p>
        </p:txBody>
      </p:sp>
      <p:sp>
        <p:nvSpPr>
          <p:cNvPr id="61" name="AutoShape 5"/>
          <p:cNvSpPr>
            <a:spLocks noChangeArrowheads="1"/>
          </p:cNvSpPr>
          <p:nvPr/>
        </p:nvSpPr>
        <p:spPr bwMode="auto">
          <a:xfrm>
            <a:off x="2679835" y="5247751"/>
            <a:ext cx="1153308" cy="309958"/>
          </a:xfrm>
          <a:prstGeom prst="roundRect">
            <a:avLst>
              <a:gd name="adj" fmla="val 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r>
              <a:rPr lang="en-IE" sz="1400" dirty="0" smtClean="0"/>
              <a:t>13%</a:t>
            </a:r>
            <a:endParaRPr lang="en-IE" sz="1400" dirty="0"/>
          </a:p>
        </p:txBody>
      </p:sp>
      <p:sp>
        <p:nvSpPr>
          <p:cNvPr id="2" name="Oval 1"/>
          <p:cNvSpPr/>
          <p:nvPr/>
        </p:nvSpPr>
        <p:spPr>
          <a:xfrm>
            <a:off x="5590980" y="3558304"/>
            <a:ext cx="396087" cy="25098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6769212" y="3538640"/>
            <a:ext cx="396087" cy="25098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7945699" y="3511414"/>
            <a:ext cx="396087" cy="25098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p:cNvSpPr txBox="1"/>
          <p:nvPr/>
        </p:nvSpPr>
        <p:spPr>
          <a:xfrm>
            <a:off x="568038" y="6052457"/>
            <a:ext cx="8007926" cy="738664"/>
          </a:xfrm>
          <a:prstGeom prst="rect">
            <a:avLst/>
          </a:prstGeom>
          <a:noFill/>
        </p:spPr>
        <p:txBody>
          <a:bodyPr wrap="square" rtlCol="0">
            <a:spAutoFit/>
          </a:bodyPr>
          <a:lstStyle/>
          <a:p>
            <a:pPr algn="ctr">
              <a:defRPr/>
            </a:pPr>
            <a:r>
              <a:rPr lang="en-IE" sz="1400" dirty="0"/>
              <a:t>6-in-10 (61%) have a positive business outlook for the next 12 months, lowest among SOHO’s with just 1-5 employees (55%). 1-in-12 (13%) have a negative outlook.</a:t>
            </a:r>
            <a:endParaRPr lang="en-GB" sz="1400" dirty="0"/>
          </a:p>
          <a:p>
            <a:pPr algn="ctr"/>
            <a:endParaRPr lang="en-GB" sz="1400" dirty="0"/>
          </a:p>
        </p:txBody>
      </p:sp>
      <p:cxnSp>
        <p:nvCxnSpPr>
          <p:cNvPr id="46" name="Straight Connector 45"/>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50" name="Text Box 16"/>
          <p:cNvSpPr txBox="1">
            <a:spLocks noChangeArrowheads="1"/>
          </p:cNvSpPr>
          <p:nvPr/>
        </p:nvSpPr>
        <p:spPr bwMode="auto">
          <a:xfrm>
            <a:off x="7981356" y="5548987"/>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dirty="0" smtClean="0"/>
              <a:t>–</a:t>
            </a:r>
            <a:endParaRPr lang="en-GB" sz="1400" dirty="0"/>
          </a:p>
        </p:txBody>
      </p:sp>
      <p:sp>
        <p:nvSpPr>
          <p:cNvPr id="51" name="Text Box 16"/>
          <p:cNvSpPr txBox="1">
            <a:spLocks noChangeArrowheads="1"/>
          </p:cNvSpPr>
          <p:nvPr/>
        </p:nvSpPr>
        <p:spPr bwMode="auto">
          <a:xfrm>
            <a:off x="7981356" y="5604405"/>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dirty="0" smtClean="0"/>
              <a:t>–</a:t>
            </a:r>
            <a:endParaRPr lang="en-GB" sz="1400" dirty="0"/>
          </a:p>
        </p:txBody>
      </p:sp>
      <p:sp>
        <p:nvSpPr>
          <p:cNvPr id="52" name="Text Box 16"/>
          <p:cNvSpPr txBox="1">
            <a:spLocks noChangeArrowheads="1"/>
          </p:cNvSpPr>
          <p:nvPr/>
        </p:nvSpPr>
        <p:spPr bwMode="auto">
          <a:xfrm>
            <a:off x="6679027" y="5438152"/>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sz="1400" dirty="0" smtClean="0"/>
              <a:t>–</a:t>
            </a:r>
            <a:endParaRPr lang="en-GB" sz="1400" dirty="0"/>
          </a:p>
        </p:txBody>
      </p:sp>
      <p:sp>
        <p:nvSpPr>
          <p:cNvPr id="48" name="Rounded Rectangle 47"/>
          <p:cNvSpPr/>
          <p:nvPr/>
        </p:nvSpPr>
        <p:spPr>
          <a:xfrm>
            <a:off x="1777043" y="1370556"/>
            <a:ext cx="980010" cy="299057"/>
          </a:xfrm>
          <a:prstGeom prst="roundRect">
            <a:avLst/>
          </a:prstGeom>
          <a:ln w="19050"/>
        </p:spPr>
        <p:style>
          <a:lnRef idx="2">
            <a:schemeClr val="dk1"/>
          </a:lnRef>
          <a:fillRef idx="1">
            <a:schemeClr val="lt1"/>
          </a:fillRef>
          <a:effectRef idx="0">
            <a:schemeClr val="dk1"/>
          </a:effectRef>
          <a:fontRef idx="minor">
            <a:schemeClr val="dk1"/>
          </a:fontRef>
        </p:style>
        <p:txBody>
          <a:bodyPr lIns="0" rIns="0" rtlCol="0" anchor="ctr"/>
          <a:lstStyle/>
          <a:p>
            <a:pPr algn="ctr">
              <a:lnSpc>
                <a:spcPts val="1400"/>
              </a:lnSpc>
            </a:pPr>
            <a:r>
              <a:rPr lang="en-IE" sz="1400" dirty="0" smtClean="0"/>
              <a:t>All SMEs</a:t>
            </a:r>
            <a:endParaRPr lang="en-IE" sz="1400" dirty="0"/>
          </a:p>
        </p:txBody>
      </p:sp>
    </p:spTree>
    <p:extLst>
      <p:ext uri="{BB962C8B-B14F-4D97-AF65-F5344CB8AC3E}">
        <p14:creationId xmlns:p14="http://schemas.microsoft.com/office/powerpoint/2010/main" val="2111518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06" b="9894"/>
          <a:stretch/>
        </p:blipFill>
        <p:spPr bwMode="auto">
          <a:xfrm>
            <a:off x="0" y="996203"/>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0" y="954741"/>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a:t>Business Outlook for Next 12 Months – </a:t>
            </a:r>
            <a:r>
              <a:rPr lang="en-IE" dirty="0" smtClean="0"/>
              <a:t>II</a:t>
            </a:r>
            <a:endParaRPr lang="en-GB" dirty="0"/>
          </a:p>
        </p:txBody>
      </p:sp>
      <p:sp>
        <p:nvSpPr>
          <p:cNvPr id="22" name="Rectangle 2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568038" y="6052457"/>
            <a:ext cx="8007926" cy="738664"/>
          </a:xfrm>
          <a:prstGeom prst="rect">
            <a:avLst/>
          </a:prstGeom>
          <a:noFill/>
        </p:spPr>
        <p:txBody>
          <a:bodyPr wrap="square" rtlCol="0">
            <a:spAutoFit/>
          </a:bodyPr>
          <a:lstStyle/>
          <a:p>
            <a:pPr algn="ctr">
              <a:defRPr/>
            </a:pPr>
            <a:r>
              <a:rPr lang="en-IE" sz="1400" dirty="0" smtClean="0"/>
              <a:t>Business </a:t>
            </a:r>
            <a:r>
              <a:rPr lang="en-IE" sz="1400" dirty="0"/>
              <a:t>Outlook is most positive </a:t>
            </a:r>
            <a:r>
              <a:rPr lang="en-IE" sz="1400" dirty="0" smtClean="0"/>
              <a:t>in </a:t>
            </a:r>
            <a:r>
              <a:rPr lang="en-IE" sz="1400" dirty="0"/>
              <a:t>the Mid-West </a:t>
            </a:r>
            <a:r>
              <a:rPr lang="en-IE" sz="1400" dirty="0" smtClean="0"/>
              <a:t>and Dublin while </a:t>
            </a:r>
            <a:r>
              <a:rPr lang="en-IE" sz="1400" dirty="0"/>
              <a:t>the highest negative outlook can be found in the </a:t>
            </a:r>
            <a:r>
              <a:rPr lang="en-IE" sz="1400" dirty="0" smtClean="0"/>
              <a:t>North/Border </a:t>
            </a:r>
            <a:r>
              <a:rPr lang="en-IE" sz="1400" dirty="0"/>
              <a:t>region </a:t>
            </a:r>
            <a:r>
              <a:rPr lang="en-IE" sz="1400" dirty="0" smtClean="0"/>
              <a:t>–  </a:t>
            </a:r>
            <a:r>
              <a:rPr lang="en-IE" sz="1400" dirty="0"/>
              <a:t>(Donegal, Sligo, Leitrim, Cavan, Monaghan</a:t>
            </a:r>
            <a:r>
              <a:rPr lang="en-IE" sz="1400" dirty="0" smtClean="0"/>
              <a:t>).</a:t>
            </a:r>
            <a:endParaRPr lang="en-GB" sz="1400" dirty="0"/>
          </a:p>
        </p:txBody>
      </p:sp>
      <p:cxnSp>
        <p:nvCxnSpPr>
          <p:cNvPr id="24" name="Straight Connector 23"/>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6" name="Text Box 43"/>
          <p:cNvSpPr txBox="1">
            <a:spLocks noChangeArrowheads="1"/>
          </p:cNvSpPr>
          <p:nvPr/>
        </p:nvSpPr>
        <p:spPr bwMode="auto">
          <a:xfrm>
            <a:off x="4100143" y="1246570"/>
            <a:ext cx="94463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Very negative (5)</a:t>
            </a:r>
            <a:endParaRPr lang="en-GB" sz="1200" dirty="0"/>
          </a:p>
        </p:txBody>
      </p:sp>
      <p:sp>
        <p:nvSpPr>
          <p:cNvPr id="28" name="Text Box 43"/>
          <p:cNvSpPr txBox="1">
            <a:spLocks noChangeArrowheads="1"/>
          </p:cNvSpPr>
          <p:nvPr/>
        </p:nvSpPr>
        <p:spPr bwMode="auto">
          <a:xfrm>
            <a:off x="5736220" y="1246570"/>
            <a:ext cx="91112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Very positive</a:t>
            </a:r>
          </a:p>
          <a:p>
            <a:pPr algn="ctr" eaLnBrk="1" hangingPunct="1">
              <a:lnSpc>
                <a:spcPts val="1100"/>
              </a:lnSpc>
            </a:pPr>
            <a:r>
              <a:rPr lang="en-GB" sz="1200" dirty="0" smtClean="0"/>
              <a:t>(1)</a:t>
            </a:r>
            <a:endParaRPr lang="en-GB" sz="1200" dirty="0"/>
          </a:p>
        </p:txBody>
      </p:sp>
      <p:sp>
        <p:nvSpPr>
          <p:cNvPr id="13" name="Text Box 43"/>
          <p:cNvSpPr txBox="1">
            <a:spLocks noChangeArrowheads="1"/>
          </p:cNvSpPr>
          <p:nvPr/>
        </p:nvSpPr>
        <p:spPr bwMode="auto">
          <a:xfrm>
            <a:off x="5228915" y="1500989"/>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(2)</a:t>
            </a:r>
            <a:endParaRPr lang="en-GB" sz="1200" dirty="0"/>
          </a:p>
        </p:txBody>
      </p:sp>
      <p:sp>
        <p:nvSpPr>
          <p:cNvPr id="14" name="Text Box 43"/>
          <p:cNvSpPr txBox="1">
            <a:spLocks noChangeArrowheads="1"/>
          </p:cNvSpPr>
          <p:nvPr/>
        </p:nvSpPr>
        <p:spPr bwMode="auto">
          <a:xfrm>
            <a:off x="4503953" y="1514844"/>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(4)</a:t>
            </a:r>
            <a:endParaRPr lang="en-GB" sz="1200" dirty="0"/>
          </a:p>
        </p:txBody>
      </p:sp>
      <p:graphicFrame>
        <p:nvGraphicFramePr>
          <p:cNvPr id="19" name="Object 2"/>
          <p:cNvGraphicFramePr>
            <a:graphicFrameLocks/>
          </p:cNvGraphicFramePr>
          <p:nvPr>
            <p:extLst>
              <p:ext uri="{D42A27DB-BD31-4B8C-83A1-F6EECF244321}">
                <p14:modId xmlns:p14="http://schemas.microsoft.com/office/powerpoint/2010/main" val="4120654800"/>
              </p:ext>
            </p:extLst>
          </p:nvPr>
        </p:nvGraphicFramePr>
        <p:xfrm>
          <a:off x="1920151" y="992188"/>
          <a:ext cx="6120000" cy="4948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4203802810"/>
              </p:ext>
            </p:extLst>
          </p:nvPr>
        </p:nvGraphicFramePr>
        <p:xfrm>
          <a:off x="2097312" y="1676402"/>
          <a:ext cx="2415309" cy="3795008"/>
        </p:xfrm>
        <a:graphic>
          <a:graphicData uri="http://schemas.openxmlformats.org/drawingml/2006/table">
            <a:tbl>
              <a:tblPr firstRow="1" bandRow="1">
                <a:tableStyleId>{2D5ABB26-0587-4C30-8999-92F81FD0307C}</a:tableStyleId>
              </a:tblPr>
              <a:tblGrid>
                <a:gridCol w="2415309"/>
              </a:tblGrid>
              <a:tr h="474376">
                <a:tc>
                  <a:txBody>
                    <a:bodyPr/>
                    <a:lstStyle/>
                    <a:p>
                      <a:pPr algn="l"/>
                      <a:r>
                        <a:rPr lang="en-GB" sz="1400" b="1" dirty="0" smtClean="0">
                          <a:solidFill>
                            <a:schemeClr val="tx1"/>
                          </a:solidFill>
                        </a:rPr>
                        <a:t>North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West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Mid-West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South West (n=75)</a:t>
                      </a:r>
                      <a:endParaRPr lang="en-GB" sz="1400" b="1" dirty="0">
                        <a:solidFill>
                          <a:schemeClr val="tx1"/>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chemeClr val="tx1"/>
                          </a:solidFill>
                        </a:rPr>
                        <a:t>Midland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Mid-East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Dublin (n=75)</a:t>
                      </a:r>
                      <a:endParaRPr lang="en-GB" sz="1400" b="1" dirty="0">
                        <a:solidFill>
                          <a:schemeClr val="tx1"/>
                        </a:solidFill>
                      </a:endParaRPr>
                    </a:p>
                  </a:txBody>
                  <a:tcPr anchor="ctr"/>
                </a:tc>
              </a:tr>
            </a:tbl>
          </a:graphicData>
        </a:graphic>
      </p:graphicFrame>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Tree>
    <p:extLst>
      <p:ext uri="{BB962C8B-B14F-4D97-AF65-F5344CB8AC3E}">
        <p14:creationId xmlns:p14="http://schemas.microsoft.com/office/powerpoint/2010/main" val="129716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06" b="9894"/>
          <a:stretch/>
        </p:blipFill>
        <p:spPr bwMode="auto">
          <a:xfrm>
            <a:off x="0" y="996203"/>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0" y="954741"/>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a:t>Likelihood That Business Will Open New Premises in Next 12 </a:t>
            </a:r>
            <a:r>
              <a:rPr lang="en-IE" dirty="0" smtClean="0"/>
              <a:t>Months</a:t>
            </a:r>
            <a:endParaRPr lang="en-GB" dirty="0"/>
          </a:p>
        </p:txBody>
      </p:sp>
      <p:sp>
        <p:nvSpPr>
          <p:cNvPr id="22" name="Rectangle 2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72718" y="6052457"/>
            <a:ext cx="8598566" cy="523220"/>
          </a:xfrm>
          <a:prstGeom prst="rect">
            <a:avLst/>
          </a:prstGeom>
          <a:noFill/>
        </p:spPr>
        <p:txBody>
          <a:bodyPr wrap="square" rtlCol="0">
            <a:spAutoFit/>
          </a:bodyPr>
          <a:lstStyle/>
          <a:p>
            <a:pPr algn="ctr">
              <a:defRPr/>
            </a:pPr>
            <a:r>
              <a:rPr lang="en-IE" sz="1400" dirty="0">
                <a:solidFill>
                  <a:srgbClr val="000000"/>
                </a:solidFill>
              </a:rPr>
              <a:t>Likelihood to open a new premises is highest in regions such as the Mid-East – 16% (Meath, Kildare, Wicklow). No Midland </a:t>
            </a:r>
            <a:r>
              <a:rPr lang="en-IE" sz="1400" dirty="0" smtClean="0">
                <a:solidFill>
                  <a:srgbClr val="000000"/>
                </a:solidFill>
              </a:rPr>
              <a:t>SME </a:t>
            </a:r>
            <a:r>
              <a:rPr lang="en-IE" sz="1400" dirty="0">
                <a:solidFill>
                  <a:srgbClr val="000000"/>
                </a:solidFill>
              </a:rPr>
              <a:t>decision makers said this was likely in 2015.</a:t>
            </a:r>
            <a:endParaRPr lang="en-GB" sz="1400" dirty="0">
              <a:solidFill>
                <a:srgbClr val="000000"/>
              </a:solidFill>
            </a:endParaRPr>
          </a:p>
        </p:txBody>
      </p:sp>
      <p:cxnSp>
        <p:nvCxnSpPr>
          <p:cNvPr id="24" name="Straight Connector 23"/>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19" name="Object 2"/>
          <p:cNvGraphicFramePr>
            <a:graphicFrameLocks/>
          </p:cNvGraphicFramePr>
          <p:nvPr>
            <p:extLst>
              <p:ext uri="{D42A27DB-BD31-4B8C-83A1-F6EECF244321}">
                <p14:modId xmlns:p14="http://schemas.microsoft.com/office/powerpoint/2010/main" val="3755735501"/>
              </p:ext>
            </p:extLst>
          </p:nvPr>
        </p:nvGraphicFramePr>
        <p:xfrm>
          <a:off x="3535585" y="992188"/>
          <a:ext cx="6120000" cy="494823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Box 43"/>
          <p:cNvSpPr txBox="1">
            <a:spLocks noChangeArrowheads="1"/>
          </p:cNvSpPr>
          <p:nvPr/>
        </p:nvSpPr>
        <p:spPr bwMode="auto">
          <a:xfrm>
            <a:off x="5087417" y="1232715"/>
            <a:ext cx="94463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solidFill>
                  <a:srgbClr val="000000"/>
                </a:solidFill>
              </a:rPr>
              <a:t>Very unlikely (5)</a:t>
            </a:r>
            <a:endParaRPr lang="en-GB" sz="1200" dirty="0">
              <a:solidFill>
                <a:srgbClr val="000000"/>
              </a:solidFill>
            </a:endParaRPr>
          </a:p>
        </p:txBody>
      </p:sp>
      <p:sp>
        <p:nvSpPr>
          <p:cNvPr id="28" name="Text Box 43"/>
          <p:cNvSpPr txBox="1">
            <a:spLocks noChangeArrowheads="1"/>
          </p:cNvSpPr>
          <p:nvPr/>
        </p:nvSpPr>
        <p:spPr bwMode="auto">
          <a:xfrm>
            <a:off x="6319390" y="1232715"/>
            <a:ext cx="91112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solidFill>
                  <a:srgbClr val="000000"/>
                </a:solidFill>
              </a:rPr>
              <a:t>Very likely</a:t>
            </a:r>
          </a:p>
          <a:p>
            <a:pPr algn="ctr" eaLnBrk="1" hangingPunct="1">
              <a:lnSpc>
                <a:spcPts val="1100"/>
              </a:lnSpc>
            </a:pPr>
            <a:r>
              <a:rPr lang="en-GB" sz="1200" dirty="0" smtClean="0">
                <a:solidFill>
                  <a:srgbClr val="000000"/>
                </a:solidFill>
              </a:rPr>
              <a:t>(1)</a:t>
            </a:r>
            <a:endParaRPr lang="en-GB" sz="1200" dirty="0">
              <a:solidFill>
                <a:srgbClr val="000000"/>
              </a:solidFill>
            </a:endParaRPr>
          </a:p>
        </p:txBody>
      </p:sp>
      <p:sp>
        <p:nvSpPr>
          <p:cNvPr id="13" name="Text Box 43"/>
          <p:cNvSpPr txBox="1">
            <a:spLocks noChangeArrowheads="1"/>
          </p:cNvSpPr>
          <p:nvPr/>
        </p:nvSpPr>
        <p:spPr bwMode="auto">
          <a:xfrm>
            <a:off x="6347361" y="1510514"/>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solidFill>
                  <a:srgbClr val="000000"/>
                </a:solidFill>
              </a:rPr>
              <a:t>(2)</a:t>
            </a:r>
            <a:endParaRPr lang="en-GB" sz="1200" dirty="0">
              <a:solidFill>
                <a:srgbClr val="000000"/>
              </a:solidFill>
            </a:endParaRPr>
          </a:p>
        </p:txBody>
      </p:sp>
      <p:sp>
        <p:nvSpPr>
          <p:cNvPr id="14" name="Text Box 43"/>
          <p:cNvSpPr txBox="1">
            <a:spLocks noChangeArrowheads="1"/>
          </p:cNvSpPr>
          <p:nvPr/>
        </p:nvSpPr>
        <p:spPr bwMode="auto">
          <a:xfrm>
            <a:off x="6182053" y="1510514"/>
            <a:ext cx="432292"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solidFill>
                  <a:srgbClr val="000000"/>
                </a:solidFill>
              </a:rPr>
              <a:t>(4)</a:t>
            </a:r>
            <a:endParaRPr lang="en-GB" sz="1200" dirty="0">
              <a:solidFill>
                <a:srgbClr val="000000"/>
              </a:solidFill>
            </a:endParaRPr>
          </a:p>
        </p:txBody>
      </p:sp>
      <p:graphicFrame>
        <p:nvGraphicFramePr>
          <p:cNvPr id="47" name="Table 46"/>
          <p:cNvGraphicFramePr>
            <a:graphicFrameLocks noGrp="1"/>
          </p:cNvGraphicFramePr>
          <p:nvPr>
            <p:extLst>
              <p:ext uri="{D42A27DB-BD31-4B8C-83A1-F6EECF244321}">
                <p14:modId xmlns:p14="http://schemas.microsoft.com/office/powerpoint/2010/main" val="102942237"/>
              </p:ext>
            </p:extLst>
          </p:nvPr>
        </p:nvGraphicFramePr>
        <p:xfrm>
          <a:off x="2312126" y="1676402"/>
          <a:ext cx="2337206" cy="3795008"/>
        </p:xfrm>
        <a:graphic>
          <a:graphicData uri="http://schemas.openxmlformats.org/drawingml/2006/table">
            <a:tbl>
              <a:tblPr firstRow="1" bandRow="1">
                <a:tableStyleId>{2D5ABB26-0587-4C30-8999-92F81FD0307C}</a:tableStyleId>
              </a:tblPr>
              <a:tblGrid>
                <a:gridCol w="2337206"/>
              </a:tblGrid>
              <a:tr h="474376">
                <a:tc>
                  <a:txBody>
                    <a:bodyPr/>
                    <a:lstStyle/>
                    <a:p>
                      <a:pPr algn="l"/>
                      <a:r>
                        <a:rPr lang="en-GB" sz="1400" b="1" dirty="0" smtClean="0">
                          <a:solidFill>
                            <a:schemeClr val="tx1"/>
                          </a:solidFill>
                        </a:rPr>
                        <a:t>North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West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Mid-West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South West (n=75)</a:t>
                      </a:r>
                      <a:endParaRPr lang="en-GB" sz="1400" b="1" dirty="0">
                        <a:solidFill>
                          <a:schemeClr val="tx1"/>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chemeClr val="tx1"/>
                          </a:solidFill>
                        </a:rPr>
                        <a:t>Midland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Mid-East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Dublin (n=75)</a:t>
                      </a:r>
                      <a:endParaRPr lang="en-GB" sz="1400" b="1" dirty="0">
                        <a:solidFill>
                          <a:schemeClr val="tx1"/>
                        </a:solidFill>
                      </a:endParaRPr>
                    </a:p>
                  </a:txBody>
                  <a:tcPr anchor="ctr"/>
                </a:tc>
              </a:tr>
            </a:tbl>
          </a:graphicData>
        </a:graphic>
      </p:graphicFrame>
      <p:sp>
        <p:nvSpPr>
          <p:cNvPr id="50" name="TextBox 49"/>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spTree>
    <p:extLst>
      <p:ext uri="{BB962C8B-B14F-4D97-AF65-F5344CB8AC3E}">
        <p14:creationId xmlns:p14="http://schemas.microsoft.com/office/powerpoint/2010/main" val="208797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06" b="9894"/>
          <a:stretch/>
        </p:blipFill>
        <p:spPr bwMode="auto">
          <a:xfrm>
            <a:off x="0" y="996203"/>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0" y="996203"/>
            <a:ext cx="9144000" cy="589547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IE" dirty="0"/>
              <a:t>Likelihood that Business will Invest in IT </a:t>
            </a:r>
            <a:r>
              <a:rPr lang="en-IE" dirty="0" smtClean="0"/>
              <a:t>Infrastructure</a:t>
            </a:r>
            <a:endParaRPr lang="en-GB" dirty="0"/>
          </a:p>
        </p:txBody>
      </p:sp>
      <p:sp>
        <p:nvSpPr>
          <p:cNvPr id="22" name="Rectangle 21"/>
          <p:cNvSpPr/>
          <p:nvPr/>
        </p:nvSpPr>
        <p:spPr>
          <a:xfrm>
            <a:off x="0" y="5951621"/>
            <a:ext cx="9144000" cy="906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72718" y="6052457"/>
            <a:ext cx="8598566" cy="523220"/>
          </a:xfrm>
          <a:prstGeom prst="rect">
            <a:avLst/>
          </a:prstGeom>
          <a:noFill/>
        </p:spPr>
        <p:txBody>
          <a:bodyPr wrap="square" rtlCol="0">
            <a:spAutoFit/>
          </a:bodyPr>
          <a:lstStyle/>
          <a:p>
            <a:pPr algn="ctr">
              <a:defRPr/>
            </a:pPr>
            <a:r>
              <a:rPr lang="en-IE" sz="1400" dirty="0"/>
              <a:t>SMEs in Dublin (52%), the Mid-East – 46% (Meath, Kildare, Wicklow) and South-West – 40% (Cork, Kerry) are more likely to invest in IT infrastructure than others. </a:t>
            </a:r>
            <a:endParaRPr lang="en-GB" sz="1400" dirty="0"/>
          </a:p>
        </p:txBody>
      </p:sp>
      <p:cxnSp>
        <p:nvCxnSpPr>
          <p:cNvPr id="24" name="Straight Connector 23"/>
          <p:cNvCxnSpPr/>
          <p:nvPr/>
        </p:nvCxnSpPr>
        <p:spPr>
          <a:xfrm>
            <a:off x="0" y="5936343"/>
            <a:ext cx="9144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19" name="Object 2"/>
          <p:cNvGraphicFramePr>
            <a:graphicFrameLocks/>
          </p:cNvGraphicFramePr>
          <p:nvPr>
            <p:extLst>
              <p:ext uri="{D42A27DB-BD31-4B8C-83A1-F6EECF244321}">
                <p14:modId xmlns:p14="http://schemas.microsoft.com/office/powerpoint/2010/main" val="1161524254"/>
              </p:ext>
            </p:extLst>
          </p:nvPr>
        </p:nvGraphicFramePr>
        <p:xfrm>
          <a:off x="2544797" y="992188"/>
          <a:ext cx="6120000" cy="494823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 Box 43"/>
          <p:cNvSpPr txBox="1">
            <a:spLocks noChangeArrowheads="1"/>
          </p:cNvSpPr>
          <p:nvPr/>
        </p:nvSpPr>
        <p:spPr bwMode="auto">
          <a:xfrm>
            <a:off x="4312825" y="1238956"/>
            <a:ext cx="94463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Very unlikely</a:t>
            </a:r>
          </a:p>
          <a:p>
            <a:pPr algn="ctr" eaLnBrk="1" hangingPunct="1">
              <a:lnSpc>
                <a:spcPts val="1100"/>
              </a:lnSpc>
            </a:pPr>
            <a:r>
              <a:rPr lang="en-GB" sz="1200" dirty="0" smtClean="0"/>
              <a:t>(5)</a:t>
            </a:r>
            <a:endParaRPr lang="en-GB" sz="1200" dirty="0"/>
          </a:p>
        </p:txBody>
      </p:sp>
      <p:sp>
        <p:nvSpPr>
          <p:cNvPr id="28" name="Text Box 43"/>
          <p:cNvSpPr txBox="1">
            <a:spLocks noChangeArrowheads="1"/>
          </p:cNvSpPr>
          <p:nvPr/>
        </p:nvSpPr>
        <p:spPr bwMode="auto">
          <a:xfrm>
            <a:off x="5593271" y="1238956"/>
            <a:ext cx="109166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Very </a:t>
            </a:r>
          </a:p>
          <a:p>
            <a:pPr algn="ctr" eaLnBrk="1" hangingPunct="1">
              <a:lnSpc>
                <a:spcPts val="1100"/>
              </a:lnSpc>
            </a:pPr>
            <a:r>
              <a:rPr lang="en-GB" sz="1200" dirty="0" smtClean="0"/>
              <a:t>likely</a:t>
            </a:r>
          </a:p>
          <a:p>
            <a:pPr algn="ctr" eaLnBrk="1" hangingPunct="1">
              <a:lnSpc>
                <a:spcPts val="1100"/>
              </a:lnSpc>
            </a:pPr>
            <a:r>
              <a:rPr lang="en-GB" sz="1200" dirty="0" smtClean="0"/>
              <a:t>(1)</a:t>
            </a:r>
            <a:endParaRPr lang="en-GB" sz="1200" dirty="0"/>
          </a:p>
        </p:txBody>
      </p:sp>
      <p:sp>
        <p:nvSpPr>
          <p:cNvPr id="13" name="Text Box 43"/>
          <p:cNvSpPr txBox="1">
            <a:spLocks noChangeArrowheads="1"/>
          </p:cNvSpPr>
          <p:nvPr/>
        </p:nvSpPr>
        <p:spPr bwMode="auto">
          <a:xfrm>
            <a:off x="5538814" y="1521085"/>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(2)</a:t>
            </a:r>
            <a:endParaRPr lang="en-GB" sz="1200" dirty="0"/>
          </a:p>
        </p:txBody>
      </p:sp>
      <p:sp>
        <p:nvSpPr>
          <p:cNvPr id="14" name="Text Box 43"/>
          <p:cNvSpPr txBox="1">
            <a:spLocks noChangeArrowheads="1"/>
          </p:cNvSpPr>
          <p:nvPr/>
        </p:nvSpPr>
        <p:spPr bwMode="auto">
          <a:xfrm>
            <a:off x="5170942" y="1521085"/>
            <a:ext cx="54000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lnSpc>
                <a:spcPts val="1100"/>
              </a:lnSpc>
            </a:pPr>
            <a:r>
              <a:rPr lang="en-GB" sz="1200" dirty="0" smtClean="0"/>
              <a:t>(4)</a:t>
            </a:r>
            <a:endParaRPr lang="en-GB" sz="1200" dirty="0"/>
          </a:p>
        </p:txBody>
      </p:sp>
      <p:sp>
        <p:nvSpPr>
          <p:cNvPr id="41" name="TextBox 40"/>
          <p:cNvSpPr txBox="1">
            <a:spLocks noChangeArrowheads="1"/>
          </p:cNvSpPr>
          <p:nvPr/>
        </p:nvSpPr>
        <p:spPr bwMode="auto">
          <a:xfrm>
            <a:off x="0" y="981075"/>
            <a:ext cx="431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en-US" sz="1200" dirty="0">
                <a:solidFill>
                  <a:srgbClr val="000000"/>
                </a:solidFill>
              </a:rPr>
              <a:t>(Base: All </a:t>
            </a:r>
            <a:r>
              <a:rPr lang="en-GB" altLang="en-US" sz="1200" dirty="0" smtClean="0">
                <a:solidFill>
                  <a:srgbClr val="000000"/>
                </a:solidFill>
              </a:rPr>
              <a:t>Irish SME decision makers – 600)</a:t>
            </a:r>
            <a:endParaRPr lang="en-GB" altLang="en-US" sz="1200" dirty="0">
              <a:solidFill>
                <a:srgbClr val="000000"/>
              </a:solidFill>
            </a:endParaRPr>
          </a:p>
        </p:txBody>
      </p:sp>
      <p:graphicFrame>
        <p:nvGraphicFramePr>
          <p:cNvPr id="46" name="Table 45"/>
          <p:cNvGraphicFramePr>
            <a:graphicFrameLocks noGrp="1"/>
          </p:cNvGraphicFramePr>
          <p:nvPr>
            <p:extLst>
              <p:ext uri="{D42A27DB-BD31-4B8C-83A1-F6EECF244321}">
                <p14:modId xmlns:p14="http://schemas.microsoft.com/office/powerpoint/2010/main" val="1038645129"/>
              </p:ext>
            </p:extLst>
          </p:nvPr>
        </p:nvGraphicFramePr>
        <p:xfrm>
          <a:off x="1946364" y="1676402"/>
          <a:ext cx="2284958" cy="3795008"/>
        </p:xfrm>
        <a:graphic>
          <a:graphicData uri="http://schemas.openxmlformats.org/drawingml/2006/table">
            <a:tbl>
              <a:tblPr firstRow="1" bandRow="1">
                <a:tableStyleId>{2D5ABB26-0587-4C30-8999-92F81FD0307C}</a:tableStyleId>
              </a:tblPr>
              <a:tblGrid>
                <a:gridCol w="2284958"/>
              </a:tblGrid>
              <a:tr h="474376">
                <a:tc>
                  <a:txBody>
                    <a:bodyPr/>
                    <a:lstStyle/>
                    <a:p>
                      <a:pPr algn="l"/>
                      <a:r>
                        <a:rPr lang="en-GB" sz="1400" b="1" dirty="0" smtClean="0">
                          <a:solidFill>
                            <a:schemeClr val="tx1"/>
                          </a:solidFill>
                        </a:rPr>
                        <a:t>North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West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Mid-West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South West (n=75)</a:t>
                      </a:r>
                      <a:endParaRPr lang="en-GB" sz="1400" b="1" dirty="0">
                        <a:solidFill>
                          <a:schemeClr val="tx1"/>
                        </a:solidFill>
                      </a:endParaRPr>
                    </a:p>
                  </a:txBody>
                  <a:tcPr anchor="ctr"/>
                </a:tc>
              </a:tr>
              <a:tr h="474376">
                <a:tc>
                  <a:txBody>
                    <a:bodyPr/>
                    <a:lstStyle/>
                    <a:p>
                      <a:pPr algn="l"/>
                      <a:r>
                        <a:rPr lang="en-GB" sz="1800" b="1" dirty="0" smtClean="0">
                          <a:solidFill>
                            <a:srgbClr val="FF0000"/>
                          </a:solidFill>
                        </a:rPr>
                        <a:t>South East (n=75)</a:t>
                      </a:r>
                      <a:endParaRPr lang="en-GB" sz="1800" b="1" dirty="0">
                        <a:solidFill>
                          <a:srgbClr val="FF0000"/>
                        </a:solidFill>
                      </a:endParaRPr>
                    </a:p>
                  </a:txBody>
                  <a:tcPr anchor="ctr"/>
                </a:tc>
              </a:tr>
              <a:tr h="474376">
                <a:tc>
                  <a:txBody>
                    <a:bodyPr/>
                    <a:lstStyle/>
                    <a:p>
                      <a:pPr algn="l"/>
                      <a:r>
                        <a:rPr lang="en-GB" sz="1400" b="1" dirty="0" smtClean="0">
                          <a:solidFill>
                            <a:schemeClr val="tx1"/>
                          </a:solidFill>
                        </a:rPr>
                        <a:t>Midland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Mid-East (n=75)</a:t>
                      </a:r>
                      <a:endParaRPr lang="en-GB" sz="1400" b="1" dirty="0">
                        <a:solidFill>
                          <a:schemeClr val="tx1"/>
                        </a:solidFill>
                      </a:endParaRPr>
                    </a:p>
                  </a:txBody>
                  <a:tcPr anchor="ctr"/>
                </a:tc>
              </a:tr>
              <a:tr h="474376">
                <a:tc>
                  <a:txBody>
                    <a:bodyPr/>
                    <a:lstStyle/>
                    <a:p>
                      <a:pPr algn="l"/>
                      <a:r>
                        <a:rPr lang="en-GB" sz="1400" b="1" dirty="0" smtClean="0">
                          <a:solidFill>
                            <a:schemeClr val="tx1"/>
                          </a:solidFill>
                        </a:rPr>
                        <a:t>Dublin (n=75)</a:t>
                      </a:r>
                      <a:endParaRPr lang="en-GB" sz="1400" b="1" dirty="0">
                        <a:solidFill>
                          <a:schemeClr val="tx1"/>
                        </a:solidFill>
                      </a:endParaRPr>
                    </a:p>
                  </a:txBody>
                  <a:tcPr anchor="ctr"/>
                </a:tc>
              </a:tr>
            </a:tbl>
          </a:graphicData>
        </a:graphic>
      </p:graphicFrame>
    </p:spTree>
    <p:extLst>
      <p:ext uri="{BB962C8B-B14F-4D97-AF65-F5344CB8AC3E}">
        <p14:creationId xmlns:p14="http://schemas.microsoft.com/office/powerpoint/2010/main" val="2861266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including charts">
  <a:themeElements>
    <a:clrScheme name="AMARACH">
      <a:dk1>
        <a:srgbClr val="000000"/>
      </a:dk1>
      <a:lt1>
        <a:sysClr val="window" lastClr="FFFFFF"/>
      </a:lt1>
      <a:dk2>
        <a:srgbClr val="BCBEBE"/>
      </a:dk2>
      <a:lt2>
        <a:srgbClr val="41789D"/>
      </a:lt2>
      <a:accent1>
        <a:srgbClr val="70A871"/>
      </a:accent1>
      <a:accent2>
        <a:srgbClr val="A71930"/>
      </a:accent2>
      <a:accent3>
        <a:srgbClr val="666699"/>
      </a:accent3>
      <a:accent4>
        <a:srgbClr val="916585"/>
      </a:accent4>
      <a:accent5>
        <a:srgbClr val="DCB95A"/>
      </a:accent5>
      <a:accent6>
        <a:srgbClr val="993366"/>
      </a:accent6>
      <a:hlink>
        <a:srgbClr val="508592"/>
      </a:hlink>
      <a:folHlink>
        <a:srgbClr val="C19859"/>
      </a:folHlink>
    </a:clrScheme>
    <a:fontScheme name="10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template including charts">
  <a:themeElements>
    <a:clrScheme name="AMARACH">
      <a:dk1>
        <a:srgbClr val="000000"/>
      </a:dk1>
      <a:lt1>
        <a:sysClr val="window" lastClr="FFFFFF"/>
      </a:lt1>
      <a:dk2>
        <a:srgbClr val="BCBEBE"/>
      </a:dk2>
      <a:lt2>
        <a:srgbClr val="41789D"/>
      </a:lt2>
      <a:accent1>
        <a:srgbClr val="70A871"/>
      </a:accent1>
      <a:accent2>
        <a:srgbClr val="A71930"/>
      </a:accent2>
      <a:accent3>
        <a:srgbClr val="666699"/>
      </a:accent3>
      <a:accent4>
        <a:srgbClr val="916585"/>
      </a:accent4>
      <a:accent5>
        <a:srgbClr val="DCB95A"/>
      </a:accent5>
      <a:accent6>
        <a:srgbClr val="993366"/>
      </a:accent6>
      <a:hlink>
        <a:srgbClr val="508592"/>
      </a:hlink>
      <a:folHlink>
        <a:srgbClr val="C19859"/>
      </a:folHlink>
    </a:clrScheme>
    <a:fontScheme name="10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werpoint template including charts">
  <a:themeElements>
    <a:clrScheme name="AMARACH">
      <a:dk1>
        <a:srgbClr val="000000"/>
      </a:dk1>
      <a:lt1>
        <a:sysClr val="window" lastClr="FFFFFF"/>
      </a:lt1>
      <a:dk2>
        <a:srgbClr val="BCBEBE"/>
      </a:dk2>
      <a:lt2>
        <a:srgbClr val="41789D"/>
      </a:lt2>
      <a:accent1>
        <a:srgbClr val="70A871"/>
      </a:accent1>
      <a:accent2>
        <a:srgbClr val="A71930"/>
      </a:accent2>
      <a:accent3>
        <a:srgbClr val="666699"/>
      </a:accent3>
      <a:accent4>
        <a:srgbClr val="916585"/>
      </a:accent4>
      <a:accent5>
        <a:srgbClr val="DCB95A"/>
      </a:accent5>
      <a:accent6>
        <a:srgbClr val="993366"/>
      </a:accent6>
      <a:hlink>
        <a:srgbClr val="508592"/>
      </a:hlink>
      <a:folHlink>
        <a:srgbClr val="C19859"/>
      </a:folHlink>
    </a:clrScheme>
    <a:fontScheme name="10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owerpoint template including charts">
  <a:themeElements>
    <a:clrScheme name="AMARACH">
      <a:dk1>
        <a:srgbClr val="000000"/>
      </a:dk1>
      <a:lt1>
        <a:sysClr val="window" lastClr="FFFFFF"/>
      </a:lt1>
      <a:dk2>
        <a:srgbClr val="BCBEBE"/>
      </a:dk2>
      <a:lt2>
        <a:srgbClr val="41789D"/>
      </a:lt2>
      <a:accent1>
        <a:srgbClr val="70A871"/>
      </a:accent1>
      <a:accent2>
        <a:srgbClr val="A71930"/>
      </a:accent2>
      <a:accent3>
        <a:srgbClr val="666699"/>
      </a:accent3>
      <a:accent4>
        <a:srgbClr val="916585"/>
      </a:accent4>
      <a:accent5>
        <a:srgbClr val="DCB95A"/>
      </a:accent5>
      <a:accent6>
        <a:srgbClr val="993366"/>
      </a:accent6>
      <a:hlink>
        <a:srgbClr val="508592"/>
      </a:hlink>
      <a:folHlink>
        <a:srgbClr val="C19859"/>
      </a:folHlink>
    </a:clrScheme>
    <a:fontScheme name="10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12994</TotalTime>
  <Words>4613</Words>
  <Application>Microsoft Office PowerPoint</Application>
  <PresentationFormat>On-screen Show (4:3)</PresentationFormat>
  <Paragraphs>956</Paragraphs>
  <Slides>40</Slides>
  <Notes>35</Notes>
  <HiddenSlides>2</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Powerpoint template including charts</vt:lpstr>
      <vt:lpstr>1_Powerpoint template including charts</vt:lpstr>
      <vt:lpstr>2_Powerpoint template including charts</vt:lpstr>
      <vt:lpstr>3_Powerpoint template including charts</vt:lpstr>
      <vt:lpstr>PowerPoint Presentation</vt:lpstr>
      <vt:lpstr>Magnet Who?</vt:lpstr>
      <vt:lpstr>A. Methodology</vt:lpstr>
      <vt:lpstr>C. Profile of Sample</vt:lpstr>
      <vt:lpstr>PowerPoint Presentation</vt:lpstr>
      <vt:lpstr>Business Outlook for Next 12 Months – I </vt:lpstr>
      <vt:lpstr>Business Outlook for Next 12 Months – II</vt:lpstr>
      <vt:lpstr>Likelihood That Business Will Open New Premises in Next 12 Months</vt:lpstr>
      <vt:lpstr>Likelihood that Business will Invest in IT Infrastructure</vt:lpstr>
      <vt:lpstr>Challenges When Recruiting Staff</vt:lpstr>
      <vt:lpstr>PowerPoint Presentation</vt:lpstr>
      <vt:lpstr>Feel the Government is Doing Enough for SME’s</vt:lpstr>
      <vt:lpstr>Know Local Government Rep./Councillor</vt:lpstr>
      <vt:lpstr>Feel Local Government Rep./Councillor is Doing Enough for SME’s</vt:lpstr>
      <vt:lpstr>Attitudes Towards Budget 2015 for SMEs</vt:lpstr>
      <vt:lpstr>Aware of Government Business/Technology Grants for SMEs</vt:lpstr>
      <vt:lpstr>Access to Government Business/Technology Grants – I (Enterprise Ireland Voucher)</vt:lpstr>
      <vt:lpstr>Access to Government Business/Technology Grants – II (Online Trading Voucher)</vt:lpstr>
      <vt:lpstr>PowerPoint Presentation</vt:lpstr>
      <vt:lpstr>Percentage of Staff who Work from Home on a Regular Basis</vt:lpstr>
      <vt:lpstr>Percentage of Staff who Work on the Road on a Regular Basis</vt:lpstr>
      <vt:lpstr>Staff Access to Smartphones for Business</vt:lpstr>
      <vt:lpstr>Access to Company Services over Smartphones</vt:lpstr>
      <vt:lpstr>Phone System Used in Business  </vt:lpstr>
      <vt:lpstr>PowerPoint Presentation</vt:lpstr>
      <vt:lpstr>Cloud Service in place</vt:lpstr>
      <vt:lpstr>Cloud Solutions Implemented</vt:lpstr>
      <vt:lpstr>Benefits Experienced by Moving to the Cloud</vt:lpstr>
      <vt:lpstr>Main Reasons for not Moving to the Cloud </vt:lpstr>
      <vt:lpstr>PowerPoint Presentation</vt:lpstr>
      <vt:lpstr>Heard of Hosted Voice/VOIP &amp; Implementation </vt:lpstr>
      <vt:lpstr>Benefits of Hosted Voice/VOIP</vt:lpstr>
      <vt:lpstr>Free Calls to Staff and extra Premises </vt:lpstr>
      <vt:lpstr>Irish SME’s using Cloud PBX set to double in 2015- why? </vt:lpstr>
      <vt:lpstr>Reasons for not Considering/Implementing Hosted Voice/VOIP</vt:lpstr>
      <vt:lpstr>Sending millions down the telephone line!</vt:lpstr>
      <vt:lpstr>The South East… Takeaway Talking Points</vt:lpstr>
      <vt:lpstr>Heard of an ‘Office in a Box’ solution?</vt:lpstr>
      <vt:lpstr>Will you be left traditional while others accelerate?</vt:lpstr>
      <vt:lpstr>Thank you</vt:lpstr>
    </vt:vector>
  </TitlesOfParts>
  <Company>AmarachResearch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McCart</dc:creator>
  <cp:lastModifiedBy> </cp:lastModifiedBy>
  <cp:revision>1280</cp:revision>
  <cp:lastPrinted>2014-09-30T10:46:09Z</cp:lastPrinted>
  <dcterms:created xsi:type="dcterms:W3CDTF">2012-01-31T12:28:02Z</dcterms:created>
  <dcterms:modified xsi:type="dcterms:W3CDTF">2015-03-13T15:35:22Z</dcterms:modified>
</cp:coreProperties>
</file>